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charts/chart3.xml" ContentType="application/vnd.openxmlformats-officedocument.drawingml.char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rawing8.xml" ContentType="application/vnd.ms-office.drawingml.diagramDrawing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charts/chart4.xml" ContentType="application/vnd.openxmlformats-officedocument.drawingml.chart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notesSlides/notesSlide10.xml" ContentType="application/vnd.openxmlformats-officedocument.presentationml.notesSlide+xml"/>
  <Override PartName="/ppt/diagrams/colors18.xml" ContentType="application/vnd.openxmlformats-officedocument.drawingml.diagramColors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rawings/drawing1.xml" ContentType="application/vnd.openxmlformats-officedocument.drawingml.chartshape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notesSlides/notesSlide11.xml" ContentType="application/vnd.openxmlformats-officedocument.presentationml.notesSlid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431" r:id="rId2"/>
    <p:sldId id="256" r:id="rId3"/>
    <p:sldId id="385" r:id="rId4"/>
    <p:sldId id="257" r:id="rId5"/>
    <p:sldId id="472" r:id="rId6"/>
    <p:sldId id="258" r:id="rId7"/>
    <p:sldId id="259" r:id="rId8"/>
    <p:sldId id="404" r:id="rId9"/>
    <p:sldId id="473" r:id="rId10"/>
    <p:sldId id="474" r:id="rId11"/>
    <p:sldId id="475" r:id="rId12"/>
    <p:sldId id="476" r:id="rId13"/>
    <p:sldId id="478" r:id="rId14"/>
    <p:sldId id="387" r:id="rId15"/>
    <p:sldId id="397" r:id="rId16"/>
    <p:sldId id="405" r:id="rId17"/>
    <p:sldId id="267" r:id="rId18"/>
    <p:sldId id="263" r:id="rId19"/>
    <p:sldId id="390" r:id="rId20"/>
    <p:sldId id="406" r:id="rId21"/>
    <p:sldId id="349" r:id="rId22"/>
    <p:sldId id="264" r:id="rId23"/>
    <p:sldId id="384" r:id="rId24"/>
    <p:sldId id="351" r:id="rId25"/>
    <p:sldId id="359" r:id="rId26"/>
    <p:sldId id="471" r:id="rId27"/>
    <p:sldId id="479" r:id="rId28"/>
    <p:sldId id="439" r:id="rId29"/>
    <p:sldId id="482" r:id="rId30"/>
    <p:sldId id="391" r:id="rId31"/>
    <p:sldId id="392" r:id="rId32"/>
    <p:sldId id="360" r:id="rId33"/>
    <p:sldId id="469" r:id="rId34"/>
    <p:sldId id="361" r:id="rId35"/>
    <p:sldId id="420" r:id="rId36"/>
    <p:sldId id="271" r:id="rId37"/>
    <p:sldId id="273" r:id="rId38"/>
    <p:sldId id="368" r:id="rId39"/>
    <p:sldId id="443" r:id="rId40"/>
    <p:sldId id="448" r:id="rId41"/>
    <p:sldId id="449" r:id="rId42"/>
    <p:sldId id="450" r:id="rId43"/>
    <p:sldId id="451" r:id="rId44"/>
    <p:sldId id="452" r:id="rId45"/>
    <p:sldId id="454" r:id="rId46"/>
    <p:sldId id="458" r:id="rId47"/>
    <p:sldId id="459" r:id="rId48"/>
    <p:sldId id="462" r:id="rId49"/>
    <p:sldId id="464" r:id="rId50"/>
    <p:sldId id="465" r:id="rId51"/>
    <p:sldId id="381" r:id="rId52"/>
    <p:sldId id="382" r:id="rId53"/>
    <p:sldId id="370" r:id="rId5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99"/>
    <a:srgbClr val="FFFF00"/>
    <a:srgbClr val="FFFF99"/>
    <a:srgbClr val="FFFF66"/>
    <a:srgbClr val="779DCB"/>
    <a:srgbClr val="FF7C80"/>
    <a:srgbClr val="FEFFD1"/>
    <a:srgbClr val="DC801A"/>
    <a:srgbClr val="689CDA"/>
    <a:srgbClr val="46972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7133" autoAdjust="0"/>
  </p:normalViewPr>
  <p:slideViewPr>
    <p:cSldViewPr>
      <p:cViewPr varScale="1">
        <p:scale>
          <a:sx n="66" d="100"/>
          <a:sy n="66" d="100"/>
        </p:scale>
        <p:origin x="-130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5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image" Target="../media/image27.jpe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4.xlsx"/><Relationship Id="rId1" Type="http://schemas.openxmlformats.org/officeDocument/2006/relationships/image" Target="../media/image27.jpe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image" Target="../media/image31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  <a:ln>
          <a:noFill/>
        </a:ln>
      </c:spPr>
    </c:sideWall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FFF6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2.4</c:v>
                </c:pt>
                <c:pt idx="1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88-4035-A67A-EA5BDA3A1E3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4.2</c:v>
                </c:pt>
                <c:pt idx="1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88-4035-A67A-EA5BDA3A1E3A}"/>
            </c:ext>
          </c:extLst>
        </c:ser>
        <c:shape val="pyramid"/>
        <c:axId val="78263808"/>
        <c:axId val="78265344"/>
        <c:axId val="0"/>
      </c:bar3DChart>
      <c:catAx>
        <c:axId val="78263808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78265344"/>
        <c:crosses val="autoZero"/>
        <c:auto val="1"/>
        <c:lblAlgn val="ctr"/>
        <c:lblOffset val="100"/>
      </c:catAx>
      <c:valAx>
        <c:axId val="7826534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782638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6868866422249525E-2"/>
          <c:y val="4.8928191869708974E-2"/>
          <c:w val="0.90313113357775066"/>
          <c:h val="0.8728239192503868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50800" dir="5400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045-4838-BEE7-13F9B24A56D6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45-4838-BEE7-13F9B24A56D6}"/>
              </c:ext>
            </c:extLst>
          </c:dPt>
          <c:dPt>
            <c:idx val="2"/>
            <c:spPr>
              <a:solidFill>
                <a:schemeClr val="accent2">
                  <a:lumMod val="75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045-4838-BEE7-13F9B24A56D6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560,0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590,0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622,0</a:t>
                    </a:r>
                    <a:endParaRPr lang="en-US" dirty="0"/>
                  </a:p>
                </c:rich>
              </c:tx>
              <c:dLblPos val="ctr"/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4462</c:v>
                </c:pt>
                <c:pt idx="1">
                  <c:v>4783</c:v>
                </c:pt>
                <c:pt idx="2">
                  <c:v>5160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045-4838-BEE7-13F9B24A56D6}"/>
            </c:ext>
          </c:extLst>
        </c:ser>
        <c:dLbls>
          <c:showVal val="1"/>
        </c:dLbls>
        <c:axId val="139639808"/>
        <c:axId val="139465472"/>
      </c:barChart>
      <c:catAx>
        <c:axId val="139639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465472"/>
        <c:crosses val="autoZero"/>
        <c:auto val="1"/>
        <c:lblAlgn val="ctr"/>
        <c:lblOffset val="100"/>
      </c:catAx>
      <c:valAx>
        <c:axId val="139465472"/>
        <c:scaling>
          <c:orientation val="minMax"/>
          <c:max val="5200"/>
          <c:min val="3000"/>
        </c:scaling>
        <c:delete val="1"/>
        <c:axPos val="l"/>
        <c:majorGridlines/>
        <c:numFmt formatCode="#,##0" sourceLinked="1"/>
        <c:tickLblPos val="none"/>
        <c:crossAx val="139639808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4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5340508955110361E-2"/>
          <c:y val="4.4476734560810922E-2"/>
          <c:w val="0.90313113357775066"/>
          <c:h val="0.8728239192503870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юридических лиц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27000" prst="artDeco"/>
            </a:sp3d>
          </c:spPr>
          <c:dPt>
            <c:idx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270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E2-4566-B2B6-69F0E6E13C6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434,0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444,0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454,0</a:t>
                    </a:r>
                    <a:endParaRPr lang="en-US" dirty="0"/>
                  </a:p>
                </c:rich>
              </c:tx>
              <c:dLblPos val="ctr"/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43.7</c:v>
                </c:pt>
                <c:pt idx="1">
                  <c:v>47.6</c:v>
                </c:pt>
                <c:pt idx="2">
                  <c:v>51.5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4E2-4566-B2B6-69F0E6E13C6B}"/>
            </c:ext>
          </c:extLst>
        </c:ser>
        <c:dLbls>
          <c:showVal val="1"/>
        </c:dLbls>
        <c:overlap val="100"/>
        <c:axId val="140544640"/>
        <c:axId val="140554624"/>
      </c:barChart>
      <c:catAx>
        <c:axId val="1405446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554624"/>
        <c:crosses val="autoZero"/>
        <c:auto val="1"/>
        <c:lblAlgn val="ctr"/>
        <c:lblOffset val="100"/>
      </c:catAx>
      <c:valAx>
        <c:axId val="140554624"/>
        <c:scaling>
          <c:orientation val="minMax"/>
          <c:min val="0"/>
        </c:scaling>
        <c:delete val="1"/>
        <c:axPos val="l"/>
        <c:majorGridlines/>
        <c:numFmt formatCode="#,##0.0" sourceLinked="1"/>
        <c:tickLblPos val="none"/>
        <c:crossAx val="140544640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5340436564015493E-2"/>
          <c:y val="4.4476734560810922E-2"/>
          <c:w val="0.91465951280138591"/>
          <c:h val="0.8728239192503869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юридических лиц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706,0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741,0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2"/>
              <c:layout>
                <c:manualLayout>
                  <c:x val="-1.6217865958699354E-2"/>
                  <c:y val="-0.4313158011310780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778,0</a:t>
                    </a:r>
                    <a:endParaRPr lang="en-US" dirty="0"/>
                  </a:p>
                </c:rich>
              </c:tx>
              <c:dLblPos val="ctr"/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1260</c:v>
                </c:pt>
                <c:pt idx="1">
                  <c:v>1390</c:v>
                </c:pt>
                <c:pt idx="2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70-4260-8074-C0A2DF1FFF29}"/>
            </c:ext>
          </c:extLst>
        </c:ser>
        <c:dLbls>
          <c:showVal val="1"/>
        </c:dLbls>
        <c:overlap val="100"/>
        <c:axId val="140781056"/>
        <c:axId val="140798592"/>
      </c:barChart>
      <c:catAx>
        <c:axId val="140781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798592"/>
        <c:crosses val="autoZero"/>
        <c:auto val="1"/>
        <c:lblAlgn val="ctr"/>
        <c:lblOffset val="100"/>
      </c:catAx>
      <c:valAx>
        <c:axId val="140798592"/>
        <c:scaling>
          <c:orientation val="minMax"/>
          <c:max val="1700"/>
          <c:min val="0"/>
        </c:scaling>
        <c:delete val="1"/>
        <c:axPos val="l"/>
        <c:majorGridlines/>
        <c:numFmt formatCode="#,##0" sourceLinked="1"/>
        <c:tickLblPos val="none"/>
        <c:crossAx val="140781056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4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c:rich>
      </c:tx>
      <c:layout>
        <c:manualLayout>
          <c:xMode val="edge"/>
          <c:yMode val="edge"/>
          <c:x val="0.66433020949284471"/>
          <c:y val="5.9965559382290853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0"/>
                  <c:y val="0.1693145206088211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44,0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3.1777285722294261E-3"/>
                  <c:y val="0.2222253082990778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44,0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09C-4B54-9C43-79A2AD112170}"/>
                </c:ext>
              </c:extLst>
            </c:dLbl>
            <c:dLbl>
              <c:idx val="2"/>
              <c:layout>
                <c:manualLayout>
                  <c:x val="-3.1782290807460655E-3"/>
                  <c:y val="0.299827796911458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44,0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9C-4B54-9C43-79A2AD1121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145.30000000000001</c:v>
                </c:pt>
                <c:pt idx="1">
                  <c:v>145.80000000000001</c:v>
                </c:pt>
                <c:pt idx="2">
                  <c:v>148.19999999999999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09C-4B54-9C43-79A2AD112170}"/>
            </c:ext>
          </c:extLst>
        </c:ser>
        <c:axId val="141474432"/>
        <c:axId val="141496704"/>
      </c:barChart>
      <c:catAx>
        <c:axId val="1414744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1496704"/>
        <c:crosses val="autoZero"/>
        <c:auto val="1"/>
        <c:lblAlgn val="ctr"/>
        <c:lblOffset val="100"/>
      </c:catAx>
      <c:valAx>
        <c:axId val="14149670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41474432"/>
        <c:crosses val="autoZero"/>
        <c:crossBetween val="between"/>
      </c:valAx>
    </c:plotArea>
    <c:plotVisOnly val="1"/>
    <c:dispBlanksAs val="gap"/>
  </c:chart>
  <c:spPr>
    <a:blipFill dpi="0" rotWithShape="1">
      <a:blip xmlns:r="http://schemas.openxmlformats.org/officeDocument/2006/relationships" r:embed="rId1">
        <a:alphaModFix amt="19000"/>
      </a:blip>
      <a:srcRect/>
      <a:stretch>
        <a:fillRect/>
      </a:stretch>
    </a:blipFill>
  </c:spPr>
  <c:txPr>
    <a:bodyPr/>
    <a:lstStyle/>
    <a:p>
      <a:pPr>
        <a:defRPr sz="1800"/>
      </a:pPr>
      <a:endParaRPr lang="ru-RU"/>
    </a:p>
  </c:txPr>
  <c:externalData r:id="rId2"/>
</c:chartSpace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http://pervmo.rk.gov.ru/" TargetMode="Externa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hyperlink" Target="http://pervmo.rk.gov.ru/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8C2ED0-E6AD-4AC5-9E00-74633181DAEF}" type="doc">
      <dgm:prSet loTypeId="urn:microsoft.com/office/officeart/2005/8/layout/chevron2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DD78C28-E1CF-42A7-9533-07F8FCCFFFF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Обязательное опубликование  в средствах  массовой информации утвержденных бюджетов и отчетов об их исполнении.</a:t>
          </a:r>
          <a:endParaRPr lang="ru-RU" dirty="0"/>
        </a:p>
      </dgm:t>
    </dgm:pt>
    <dgm:pt modelId="{A64C803C-B1AC-49F6-8E9B-C175F96746FA}" type="parTrans" cxnId="{9B8DC507-C9EC-4BB5-A911-F0655749D650}">
      <dgm:prSet/>
      <dgm:spPr/>
      <dgm:t>
        <a:bodyPr/>
        <a:lstStyle/>
        <a:p>
          <a:endParaRPr lang="ru-RU"/>
        </a:p>
      </dgm:t>
    </dgm:pt>
    <dgm:pt modelId="{A89BD5B0-6743-4A40-969A-395EDF002A4E}" type="sibTrans" cxnId="{9B8DC507-C9EC-4BB5-A911-F0655749D650}">
      <dgm:prSet/>
      <dgm:spPr/>
      <dgm:t>
        <a:bodyPr/>
        <a:lstStyle/>
        <a:p>
          <a:endParaRPr lang="ru-RU"/>
        </a:p>
      </dgm:t>
    </dgm:pt>
    <dgm:pt modelId="{31402EFC-A7EE-4945-AAAB-CB3C03EBD9AF}">
      <dgm:prSet phldrT="[Текст]"/>
      <dgm:spPr/>
      <dgm:t>
        <a:bodyPr/>
        <a:lstStyle/>
        <a:p>
          <a:r>
            <a:rPr lang="ru-RU" dirty="0" smtClean="0"/>
            <a:t>  </a:t>
          </a:r>
        </a:p>
        <a:p>
          <a:endParaRPr lang="ru-RU" dirty="0"/>
        </a:p>
      </dgm:t>
    </dgm:pt>
    <dgm:pt modelId="{FF019FEB-D7FD-44FD-88EE-53D69E4396EE}" type="parTrans" cxnId="{87D735F6-712B-4016-8088-A6623C7AAD40}">
      <dgm:prSet/>
      <dgm:spPr/>
      <dgm:t>
        <a:bodyPr/>
        <a:lstStyle/>
        <a:p>
          <a:endParaRPr lang="ru-RU"/>
        </a:p>
      </dgm:t>
    </dgm:pt>
    <dgm:pt modelId="{BCDF0832-7FED-4074-BD3A-03C9BD0D0EB2}" type="sibTrans" cxnId="{87D735F6-712B-4016-8088-A6623C7AAD40}">
      <dgm:prSet/>
      <dgm:spPr/>
      <dgm:t>
        <a:bodyPr/>
        <a:lstStyle/>
        <a:p>
          <a:endParaRPr lang="ru-RU"/>
        </a:p>
      </dgm:t>
    </dgm:pt>
    <dgm:pt modelId="{589178B2-FBCE-4F8B-9BAD-BC864B57BDFE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 системы Российской Федерации в сети «Интернет».</a:t>
          </a:r>
          <a:endParaRPr lang="ru-RU" dirty="0"/>
        </a:p>
      </dgm:t>
    </dgm:pt>
    <dgm:pt modelId="{A01E46CD-A4B6-450C-BAFB-89B96A99B69C}" type="parTrans" cxnId="{4EDF4CE2-D29E-4BA8-99D4-481E2926BB39}">
      <dgm:prSet/>
      <dgm:spPr/>
      <dgm:t>
        <a:bodyPr/>
        <a:lstStyle/>
        <a:p>
          <a:endParaRPr lang="ru-RU"/>
        </a:p>
      </dgm:t>
    </dgm:pt>
    <dgm:pt modelId="{0DFBA417-0F72-4798-9A09-6D04BE21F366}" type="sibTrans" cxnId="{4EDF4CE2-D29E-4BA8-99D4-481E2926BB39}">
      <dgm:prSet/>
      <dgm:spPr/>
      <dgm:t>
        <a:bodyPr/>
        <a:lstStyle/>
        <a:p>
          <a:endParaRPr lang="ru-RU"/>
        </a:p>
      </dgm:t>
    </dgm:pt>
    <dgm:pt modelId="{BABCEC1D-30F7-47FB-ABD7-A2028F1FDA91}">
      <dgm:prSet phldrT="[Текст]"/>
      <dgm:spPr/>
      <dgm:t>
        <a:bodyPr/>
        <a:lstStyle/>
        <a:p>
          <a:r>
            <a:rPr lang="ru-RU" dirty="0" smtClean="0"/>
            <a:t>  </a:t>
          </a:r>
        </a:p>
        <a:p>
          <a:endParaRPr lang="ru-RU" dirty="0"/>
        </a:p>
      </dgm:t>
    </dgm:pt>
    <dgm:pt modelId="{BFFBA1F5-955C-4CF3-BC57-7E748FEDC7F8}" type="parTrans" cxnId="{2049CE25-3BFA-4F2C-9A3D-EBED1C883386}">
      <dgm:prSet/>
      <dgm:spPr/>
      <dgm:t>
        <a:bodyPr/>
        <a:lstStyle/>
        <a:p>
          <a:endParaRPr lang="ru-RU"/>
        </a:p>
      </dgm:t>
    </dgm:pt>
    <dgm:pt modelId="{7679DE85-036A-4160-9661-55E7078983D8}" type="sibTrans" cxnId="{2049CE25-3BFA-4F2C-9A3D-EBED1C883386}">
      <dgm:prSet/>
      <dgm:spPr/>
      <dgm:t>
        <a:bodyPr/>
        <a:lstStyle/>
        <a:p>
          <a:endParaRPr lang="ru-RU"/>
        </a:p>
      </dgm:t>
    </dgm:pt>
    <dgm:pt modelId="{30AF0731-8002-4622-A01F-66D4C71045EF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Преемственность бюджетной классификации Российской Федерации , а также обеспечение сопоставимости показателей бюджета отчетного, текущего и очередного финансового года.</a:t>
          </a:r>
          <a:endParaRPr lang="ru-RU" dirty="0"/>
        </a:p>
      </dgm:t>
    </dgm:pt>
    <dgm:pt modelId="{1D02701C-FB9F-4E87-8668-831B4FF402D5}" type="parTrans" cxnId="{DE405CE9-50D1-4437-85F9-D4215BAB0A4D}">
      <dgm:prSet/>
      <dgm:spPr/>
      <dgm:t>
        <a:bodyPr/>
        <a:lstStyle/>
        <a:p>
          <a:endParaRPr lang="ru-RU"/>
        </a:p>
      </dgm:t>
    </dgm:pt>
    <dgm:pt modelId="{7631390D-59BE-464C-9432-AF4F72489AFF}" type="sibTrans" cxnId="{DE405CE9-50D1-4437-85F9-D4215BAB0A4D}">
      <dgm:prSet/>
      <dgm:spPr/>
      <dgm:t>
        <a:bodyPr/>
        <a:lstStyle/>
        <a:p>
          <a:endParaRPr lang="ru-RU"/>
        </a:p>
      </dgm:t>
    </dgm:pt>
    <dgm:pt modelId="{F39264B7-1922-4C4B-A2CC-80C165754609}">
      <dgm:prSet phldrT="[Текст]"/>
      <dgm:spPr/>
      <dgm:t>
        <a:bodyPr/>
        <a:lstStyle/>
        <a:p>
          <a:r>
            <a:rPr lang="ru-RU" dirty="0" smtClean="0"/>
            <a:t>   </a:t>
          </a:r>
        </a:p>
        <a:p>
          <a:endParaRPr lang="ru-RU" dirty="0"/>
        </a:p>
      </dgm:t>
    </dgm:pt>
    <dgm:pt modelId="{0E309DDF-453E-4053-805F-ABD98678539E}" type="sibTrans" cxnId="{1628F86E-1E4A-4054-B744-E12F51DEB03B}">
      <dgm:prSet/>
      <dgm:spPr/>
      <dgm:t>
        <a:bodyPr/>
        <a:lstStyle/>
        <a:p>
          <a:endParaRPr lang="ru-RU"/>
        </a:p>
      </dgm:t>
    </dgm:pt>
    <dgm:pt modelId="{0FE98EB2-A796-4831-A170-B977DADBB837}" type="parTrans" cxnId="{1628F86E-1E4A-4054-B744-E12F51DEB03B}">
      <dgm:prSet/>
      <dgm:spPr/>
      <dgm:t>
        <a:bodyPr/>
        <a:lstStyle/>
        <a:p>
          <a:endParaRPr lang="ru-RU"/>
        </a:p>
      </dgm:t>
    </dgm:pt>
    <dgm:pt modelId="{EBD38B3F-15D9-4E10-8997-B57180A1C841}">
      <dgm:prSet phldrT="[Текст]"/>
      <dgm:spPr/>
      <dgm:t>
        <a:bodyPr/>
        <a:lstStyle/>
        <a:p>
          <a:r>
            <a:rPr lang="ru-RU" dirty="0" smtClean="0"/>
            <a:t>  </a:t>
          </a:r>
        </a:p>
        <a:p>
          <a:endParaRPr lang="ru-RU" dirty="0"/>
        </a:p>
      </dgm:t>
    </dgm:pt>
    <dgm:pt modelId="{2D9D1269-3E7A-49FC-8084-7CB4AFB5E4E6}" type="parTrans" cxnId="{5B7AFFF8-17A9-471F-9E97-D16C898ACF78}">
      <dgm:prSet/>
      <dgm:spPr/>
      <dgm:t>
        <a:bodyPr/>
        <a:lstStyle/>
        <a:p>
          <a:endParaRPr lang="ru-RU"/>
        </a:p>
      </dgm:t>
    </dgm:pt>
    <dgm:pt modelId="{2DB5EAE4-88AD-490D-9DDE-8D30C56EB862}" type="sibTrans" cxnId="{5B7AFFF8-17A9-471F-9E97-D16C898ACF78}">
      <dgm:prSet/>
      <dgm:spPr/>
      <dgm:t>
        <a:bodyPr/>
        <a:lstStyle/>
        <a:p>
          <a:endParaRPr lang="ru-RU"/>
        </a:p>
      </dgm:t>
    </dgm:pt>
    <dgm:pt modelId="{4259E722-08BC-44A0-AE66-C9F65636819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Доступность иных сведений о бюджетах.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E519BC7-4B2D-4044-BF59-894B04B92A5F}" type="parTrans" cxnId="{9057B226-0637-47B6-B02B-BDCF6A03417F}">
      <dgm:prSet/>
      <dgm:spPr/>
      <dgm:t>
        <a:bodyPr/>
        <a:lstStyle/>
        <a:p>
          <a:endParaRPr lang="ru-RU"/>
        </a:p>
      </dgm:t>
    </dgm:pt>
    <dgm:pt modelId="{E6536159-154B-4C42-870C-3C90FF6BC349}" type="sibTrans" cxnId="{9057B226-0637-47B6-B02B-BDCF6A03417F}">
      <dgm:prSet/>
      <dgm:spPr/>
      <dgm:t>
        <a:bodyPr/>
        <a:lstStyle/>
        <a:p>
          <a:endParaRPr lang="ru-RU"/>
        </a:p>
      </dgm:t>
    </dgm:pt>
    <dgm:pt modelId="{38FD9F78-5795-4BD1-93ED-899629DBAEC9}" type="pres">
      <dgm:prSet presAssocID="{2E8C2ED0-E6AD-4AC5-9E00-74633181DA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858E10-F270-467C-8DC0-CF52E8979BD1}" type="pres">
      <dgm:prSet presAssocID="{F39264B7-1922-4C4B-A2CC-80C165754609}" presName="composite" presStyleCnt="0"/>
      <dgm:spPr/>
      <dgm:t>
        <a:bodyPr/>
        <a:lstStyle/>
        <a:p>
          <a:endParaRPr lang="ru-RU"/>
        </a:p>
      </dgm:t>
    </dgm:pt>
    <dgm:pt modelId="{DF162FCC-3FE7-49EC-A2C8-D3AF00F63E7F}" type="pres">
      <dgm:prSet presAssocID="{F39264B7-1922-4C4B-A2CC-80C165754609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EF383-84A9-4D4B-9619-B1393C8127F1}" type="pres">
      <dgm:prSet presAssocID="{F39264B7-1922-4C4B-A2CC-80C165754609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C8DACE-5428-4781-B49D-197843364090}" type="pres">
      <dgm:prSet presAssocID="{0E309DDF-453E-4053-805F-ABD98678539E}" presName="sp" presStyleCnt="0"/>
      <dgm:spPr/>
      <dgm:t>
        <a:bodyPr/>
        <a:lstStyle/>
        <a:p>
          <a:endParaRPr lang="ru-RU"/>
        </a:p>
      </dgm:t>
    </dgm:pt>
    <dgm:pt modelId="{652318CF-6757-4ACB-9F20-D1EF585E49F1}" type="pres">
      <dgm:prSet presAssocID="{31402EFC-A7EE-4945-AAAB-CB3C03EBD9AF}" presName="composite" presStyleCnt="0"/>
      <dgm:spPr/>
      <dgm:t>
        <a:bodyPr/>
        <a:lstStyle/>
        <a:p>
          <a:endParaRPr lang="ru-RU"/>
        </a:p>
      </dgm:t>
    </dgm:pt>
    <dgm:pt modelId="{156702F5-E44F-4D7A-AE35-C2195A8B1423}" type="pres">
      <dgm:prSet presAssocID="{31402EFC-A7EE-4945-AAAB-CB3C03EBD9A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325DB-4B8D-44B9-820E-C31241C57333}" type="pres">
      <dgm:prSet presAssocID="{31402EFC-A7EE-4945-AAAB-CB3C03EBD9A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C04180-8341-41EC-994C-379593C3BDDE}" type="pres">
      <dgm:prSet presAssocID="{BCDF0832-7FED-4074-BD3A-03C9BD0D0EB2}" presName="sp" presStyleCnt="0"/>
      <dgm:spPr/>
      <dgm:t>
        <a:bodyPr/>
        <a:lstStyle/>
        <a:p>
          <a:endParaRPr lang="ru-RU"/>
        </a:p>
      </dgm:t>
    </dgm:pt>
    <dgm:pt modelId="{62288B07-CF69-4EC6-AF1B-9835EAE3E6FB}" type="pres">
      <dgm:prSet presAssocID="{BABCEC1D-30F7-47FB-ABD7-A2028F1FDA91}" presName="composite" presStyleCnt="0"/>
      <dgm:spPr/>
      <dgm:t>
        <a:bodyPr/>
        <a:lstStyle/>
        <a:p>
          <a:endParaRPr lang="ru-RU"/>
        </a:p>
      </dgm:t>
    </dgm:pt>
    <dgm:pt modelId="{279C0FB2-6317-40F4-AD61-DA25A3BAE6B6}" type="pres">
      <dgm:prSet presAssocID="{BABCEC1D-30F7-47FB-ABD7-A2028F1FDA9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625B3-CFC0-4F0C-ADA5-8F91F80F665D}" type="pres">
      <dgm:prSet presAssocID="{BABCEC1D-30F7-47FB-ABD7-A2028F1FDA9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9D2F4-049E-425A-BD41-CED39ADB2FE3}" type="pres">
      <dgm:prSet presAssocID="{7679DE85-036A-4160-9661-55E7078983D8}" presName="sp" presStyleCnt="0"/>
      <dgm:spPr/>
    </dgm:pt>
    <dgm:pt modelId="{FE034748-5A0E-49A7-B0D1-D7F55A03EA69}" type="pres">
      <dgm:prSet presAssocID="{EBD38B3F-15D9-4E10-8997-B57180A1C841}" presName="composite" presStyleCnt="0"/>
      <dgm:spPr/>
    </dgm:pt>
    <dgm:pt modelId="{C915BCA1-B36E-4F8A-B3D4-B181F8858027}" type="pres">
      <dgm:prSet presAssocID="{EBD38B3F-15D9-4E10-8997-B57180A1C841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762B7-7373-4B08-822E-228626AEC847}" type="pres">
      <dgm:prSet presAssocID="{EBD38B3F-15D9-4E10-8997-B57180A1C84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D735F6-712B-4016-8088-A6623C7AAD40}" srcId="{2E8C2ED0-E6AD-4AC5-9E00-74633181DAEF}" destId="{31402EFC-A7EE-4945-AAAB-CB3C03EBD9AF}" srcOrd="1" destOrd="0" parTransId="{FF019FEB-D7FD-44FD-88EE-53D69E4396EE}" sibTransId="{BCDF0832-7FED-4074-BD3A-03C9BD0D0EB2}"/>
    <dgm:cxn modelId="{AEB2397D-AB39-40A6-A188-58AEEFE00A9A}" type="presOf" srcId="{2DD78C28-E1CF-42A7-9533-07F8FCCFFFF0}" destId="{16FEF383-84A9-4D4B-9619-B1393C8127F1}" srcOrd="0" destOrd="0" presId="urn:microsoft.com/office/officeart/2005/8/layout/chevron2"/>
    <dgm:cxn modelId="{18B08C33-BA8F-4C07-AF28-4D828C15FB4C}" type="presOf" srcId="{BABCEC1D-30F7-47FB-ABD7-A2028F1FDA91}" destId="{279C0FB2-6317-40F4-AD61-DA25A3BAE6B6}" srcOrd="0" destOrd="0" presId="urn:microsoft.com/office/officeart/2005/8/layout/chevron2"/>
    <dgm:cxn modelId="{05D9D9C8-88D1-4A09-9691-35E2847903AF}" type="presOf" srcId="{2E8C2ED0-E6AD-4AC5-9E00-74633181DAEF}" destId="{38FD9F78-5795-4BD1-93ED-899629DBAEC9}" srcOrd="0" destOrd="0" presId="urn:microsoft.com/office/officeart/2005/8/layout/chevron2"/>
    <dgm:cxn modelId="{1BA3C97A-156D-41ED-A901-A3FCD413F6AA}" type="presOf" srcId="{31402EFC-A7EE-4945-AAAB-CB3C03EBD9AF}" destId="{156702F5-E44F-4D7A-AE35-C2195A8B1423}" srcOrd="0" destOrd="0" presId="urn:microsoft.com/office/officeart/2005/8/layout/chevron2"/>
    <dgm:cxn modelId="{8FA6499B-8570-415A-86DD-EB31375C12C6}" type="presOf" srcId="{EBD38B3F-15D9-4E10-8997-B57180A1C841}" destId="{C915BCA1-B36E-4F8A-B3D4-B181F8858027}" srcOrd="0" destOrd="0" presId="urn:microsoft.com/office/officeart/2005/8/layout/chevron2"/>
    <dgm:cxn modelId="{5B7AFFF8-17A9-471F-9E97-D16C898ACF78}" srcId="{2E8C2ED0-E6AD-4AC5-9E00-74633181DAEF}" destId="{EBD38B3F-15D9-4E10-8997-B57180A1C841}" srcOrd="3" destOrd="0" parTransId="{2D9D1269-3E7A-49FC-8084-7CB4AFB5E4E6}" sibTransId="{2DB5EAE4-88AD-490D-9DDE-8D30C56EB862}"/>
    <dgm:cxn modelId="{1628F86E-1E4A-4054-B744-E12F51DEB03B}" srcId="{2E8C2ED0-E6AD-4AC5-9E00-74633181DAEF}" destId="{F39264B7-1922-4C4B-A2CC-80C165754609}" srcOrd="0" destOrd="0" parTransId="{0FE98EB2-A796-4831-A170-B977DADBB837}" sibTransId="{0E309DDF-453E-4053-805F-ABD98678539E}"/>
    <dgm:cxn modelId="{4EDF4CE2-D29E-4BA8-99D4-481E2926BB39}" srcId="{31402EFC-A7EE-4945-AAAB-CB3C03EBD9AF}" destId="{589178B2-FBCE-4F8B-9BAD-BC864B57BDFE}" srcOrd="0" destOrd="0" parTransId="{A01E46CD-A4B6-450C-BAFB-89B96A99B69C}" sibTransId="{0DFBA417-0F72-4798-9A09-6D04BE21F366}"/>
    <dgm:cxn modelId="{19BFA5E6-ABB0-45CB-9099-0AAA9E497999}" type="presOf" srcId="{F39264B7-1922-4C4B-A2CC-80C165754609}" destId="{DF162FCC-3FE7-49EC-A2C8-D3AF00F63E7F}" srcOrd="0" destOrd="0" presId="urn:microsoft.com/office/officeart/2005/8/layout/chevron2"/>
    <dgm:cxn modelId="{9B8DC507-C9EC-4BB5-A911-F0655749D650}" srcId="{F39264B7-1922-4C4B-A2CC-80C165754609}" destId="{2DD78C28-E1CF-42A7-9533-07F8FCCFFFF0}" srcOrd="0" destOrd="0" parTransId="{A64C803C-B1AC-49F6-8E9B-C175F96746FA}" sibTransId="{A89BD5B0-6743-4A40-969A-395EDF002A4E}"/>
    <dgm:cxn modelId="{71996C7B-A666-43E9-9DBE-88248A6EA372}" type="presOf" srcId="{4259E722-08BC-44A0-AE66-C9F656368199}" destId="{5E2762B7-7373-4B08-822E-228626AEC847}" srcOrd="0" destOrd="0" presId="urn:microsoft.com/office/officeart/2005/8/layout/chevron2"/>
    <dgm:cxn modelId="{2049CE25-3BFA-4F2C-9A3D-EBED1C883386}" srcId="{2E8C2ED0-E6AD-4AC5-9E00-74633181DAEF}" destId="{BABCEC1D-30F7-47FB-ABD7-A2028F1FDA91}" srcOrd="2" destOrd="0" parTransId="{BFFBA1F5-955C-4CF3-BC57-7E748FEDC7F8}" sibTransId="{7679DE85-036A-4160-9661-55E7078983D8}"/>
    <dgm:cxn modelId="{9057B226-0637-47B6-B02B-BDCF6A03417F}" srcId="{EBD38B3F-15D9-4E10-8997-B57180A1C841}" destId="{4259E722-08BC-44A0-AE66-C9F656368199}" srcOrd="0" destOrd="0" parTransId="{0E519BC7-4B2D-4044-BF59-894B04B92A5F}" sibTransId="{E6536159-154B-4C42-870C-3C90FF6BC349}"/>
    <dgm:cxn modelId="{45ABECAC-B4B7-4A82-9071-784F05C81294}" type="presOf" srcId="{30AF0731-8002-4622-A01F-66D4C71045EF}" destId="{432625B3-CFC0-4F0C-ADA5-8F91F80F665D}" srcOrd="0" destOrd="0" presId="urn:microsoft.com/office/officeart/2005/8/layout/chevron2"/>
    <dgm:cxn modelId="{DE405CE9-50D1-4437-85F9-D4215BAB0A4D}" srcId="{BABCEC1D-30F7-47FB-ABD7-A2028F1FDA91}" destId="{30AF0731-8002-4622-A01F-66D4C71045EF}" srcOrd="0" destOrd="0" parTransId="{1D02701C-FB9F-4E87-8668-831B4FF402D5}" sibTransId="{7631390D-59BE-464C-9432-AF4F72489AFF}"/>
    <dgm:cxn modelId="{9A271EDC-5529-4FB6-B61B-8D1D92085B6A}" type="presOf" srcId="{589178B2-FBCE-4F8B-9BAD-BC864B57BDFE}" destId="{403325DB-4B8D-44B9-820E-C31241C57333}" srcOrd="0" destOrd="0" presId="urn:microsoft.com/office/officeart/2005/8/layout/chevron2"/>
    <dgm:cxn modelId="{59A0C54C-E01D-402C-836C-B3281F1377EE}" type="presParOf" srcId="{38FD9F78-5795-4BD1-93ED-899629DBAEC9}" destId="{FC858E10-F270-467C-8DC0-CF52E8979BD1}" srcOrd="0" destOrd="0" presId="urn:microsoft.com/office/officeart/2005/8/layout/chevron2"/>
    <dgm:cxn modelId="{080FA9D4-849D-4A2B-8EC3-1FCA510BA373}" type="presParOf" srcId="{FC858E10-F270-467C-8DC0-CF52E8979BD1}" destId="{DF162FCC-3FE7-49EC-A2C8-D3AF00F63E7F}" srcOrd="0" destOrd="0" presId="urn:microsoft.com/office/officeart/2005/8/layout/chevron2"/>
    <dgm:cxn modelId="{42E2461D-258B-4607-9618-E40931BE0C5A}" type="presParOf" srcId="{FC858E10-F270-467C-8DC0-CF52E8979BD1}" destId="{16FEF383-84A9-4D4B-9619-B1393C8127F1}" srcOrd="1" destOrd="0" presId="urn:microsoft.com/office/officeart/2005/8/layout/chevron2"/>
    <dgm:cxn modelId="{0ACCD385-B297-4512-A93B-120B9C3AAFAD}" type="presParOf" srcId="{38FD9F78-5795-4BD1-93ED-899629DBAEC9}" destId="{81C8DACE-5428-4781-B49D-197843364090}" srcOrd="1" destOrd="0" presId="urn:microsoft.com/office/officeart/2005/8/layout/chevron2"/>
    <dgm:cxn modelId="{BD3BA857-3151-4F0F-8160-B49BBC907330}" type="presParOf" srcId="{38FD9F78-5795-4BD1-93ED-899629DBAEC9}" destId="{652318CF-6757-4ACB-9F20-D1EF585E49F1}" srcOrd="2" destOrd="0" presId="urn:microsoft.com/office/officeart/2005/8/layout/chevron2"/>
    <dgm:cxn modelId="{E01C85F6-032B-47FC-AEC1-7779D0F7FDF9}" type="presParOf" srcId="{652318CF-6757-4ACB-9F20-D1EF585E49F1}" destId="{156702F5-E44F-4D7A-AE35-C2195A8B1423}" srcOrd="0" destOrd="0" presId="urn:microsoft.com/office/officeart/2005/8/layout/chevron2"/>
    <dgm:cxn modelId="{6DFD4B77-D3C6-42CB-8970-7738040398EE}" type="presParOf" srcId="{652318CF-6757-4ACB-9F20-D1EF585E49F1}" destId="{403325DB-4B8D-44B9-820E-C31241C57333}" srcOrd="1" destOrd="0" presId="urn:microsoft.com/office/officeart/2005/8/layout/chevron2"/>
    <dgm:cxn modelId="{B6382ED2-258A-4077-83D6-673BA0536157}" type="presParOf" srcId="{38FD9F78-5795-4BD1-93ED-899629DBAEC9}" destId="{7AC04180-8341-41EC-994C-379593C3BDDE}" srcOrd="3" destOrd="0" presId="urn:microsoft.com/office/officeart/2005/8/layout/chevron2"/>
    <dgm:cxn modelId="{6BCFC776-DE24-4BE5-9802-B45436974527}" type="presParOf" srcId="{38FD9F78-5795-4BD1-93ED-899629DBAEC9}" destId="{62288B07-CF69-4EC6-AF1B-9835EAE3E6FB}" srcOrd="4" destOrd="0" presId="urn:microsoft.com/office/officeart/2005/8/layout/chevron2"/>
    <dgm:cxn modelId="{0A24E009-778A-491C-A562-C57F183CA6CF}" type="presParOf" srcId="{62288B07-CF69-4EC6-AF1B-9835EAE3E6FB}" destId="{279C0FB2-6317-40F4-AD61-DA25A3BAE6B6}" srcOrd="0" destOrd="0" presId="urn:microsoft.com/office/officeart/2005/8/layout/chevron2"/>
    <dgm:cxn modelId="{5FAA2F3B-5CA0-49CB-9B9B-CDAEAB624EC9}" type="presParOf" srcId="{62288B07-CF69-4EC6-AF1B-9835EAE3E6FB}" destId="{432625B3-CFC0-4F0C-ADA5-8F91F80F665D}" srcOrd="1" destOrd="0" presId="urn:microsoft.com/office/officeart/2005/8/layout/chevron2"/>
    <dgm:cxn modelId="{7121970F-B237-4463-A3AD-7F31E6C29982}" type="presParOf" srcId="{38FD9F78-5795-4BD1-93ED-899629DBAEC9}" destId="{92C9D2F4-049E-425A-BD41-CED39ADB2FE3}" srcOrd="5" destOrd="0" presId="urn:microsoft.com/office/officeart/2005/8/layout/chevron2"/>
    <dgm:cxn modelId="{9BBD53F8-8116-4906-8519-35721122709D}" type="presParOf" srcId="{38FD9F78-5795-4BD1-93ED-899629DBAEC9}" destId="{FE034748-5A0E-49A7-B0D1-D7F55A03EA69}" srcOrd="6" destOrd="0" presId="urn:microsoft.com/office/officeart/2005/8/layout/chevron2"/>
    <dgm:cxn modelId="{AD6ACDEE-9669-4AA5-B9EA-A61133BE7199}" type="presParOf" srcId="{FE034748-5A0E-49A7-B0D1-D7F55A03EA69}" destId="{C915BCA1-B36E-4F8A-B3D4-B181F8858027}" srcOrd="0" destOrd="0" presId="urn:microsoft.com/office/officeart/2005/8/layout/chevron2"/>
    <dgm:cxn modelId="{BFEEE083-E6E0-4364-979E-F3B5054526C5}" type="presParOf" srcId="{FE034748-5A0E-49A7-B0D1-D7F55A03EA69}" destId="{5E2762B7-7373-4B08-822E-228626AEC84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878B4CE-007A-4282-B8EB-B6FD7A67B0AE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A39BBE-A340-4D47-8A03-59BD680B94A7}">
      <dgm:prSet phldrT="[Текст]" custT="1"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200" dirty="0" smtClean="0"/>
            <a:t>90,0%</a:t>
          </a:r>
          <a:endParaRPr lang="ru-RU" sz="2200" dirty="0"/>
        </a:p>
      </dgm:t>
    </dgm:pt>
    <dgm:pt modelId="{960CF45C-0B32-4EFC-941A-8FE629FE0D69}" type="parTrans" cxnId="{B17F2BC1-450A-4167-B16C-101DA17BC56C}">
      <dgm:prSet/>
      <dgm:spPr/>
      <dgm:t>
        <a:bodyPr/>
        <a:lstStyle/>
        <a:p>
          <a:endParaRPr lang="ru-RU"/>
        </a:p>
      </dgm:t>
    </dgm:pt>
    <dgm:pt modelId="{F4B473FE-9AA0-43BA-86FC-9C8F50D6A275}" type="sibTrans" cxnId="{B17F2BC1-450A-4167-B16C-101DA17BC56C}">
      <dgm:prSet/>
      <dgm:spPr/>
      <dgm:t>
        <a:bodyPr/>
        <a:lstStyle/>
        <a:p>
          <a:endParaRPr lang="ru-RU"/>
        </a:p>
      </dgm:t>
    </dgm:pt>
    <dgm:pt modelId="{A9392EEE-293A-4AE9-8856-EB69F8293B1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 Республики Крым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10AACEC-009B-4DE9-9138-9D3BE30AAFD5}" type="parTrans" cxnId="{F874BA8B-3545-4DD8-AF9D-89AE528BAE9B}">
      <dgm:prSet/>
      <dgm:spPr/>
      <dgm:t>
        <a:bodyPr/>
        <a:lstStyle/>
        <a:p>
          <a:endParaRPr lang="ru-RU"/>
        </a:p>
      </dgm:t>
    </dgm:pt>
    <dgm:pt modelId="{191FBAB5-0801-49E0-BA69-2BE51BC2E1D2}" type="sibTrans" cxnId="{F874BA8B-3545-4DD8-AF9D-89AE528BAE9B}">
      <dgm:prSet/>
      <dgm:spPr/>
      <dgm:t>
        <a:bodyPr/>
        <a:lstStyle/>
        <a:p>
          <a:endParaRPr lang="ru-RU"/>
        </a:p>
      </dgm:t>
    </dgm:pt>
    <dgm:pt modelId="{7CE45DD3-E39C-4E4C-B3F4-81490043F4D6}" type="pres">
      <dgm:prSet presAssocID="{3878B4CE-007A-4282-B8EB-B6FD7A67B0A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57DDDF-31D9-4628-A873-110E33D36819}" type="pres">
      <dgm:prSet presAssocID="{3878B4CE-007A-4282-B8EB-B6FD7A67B0AE}" presName="ellipse" presStyleLbl="trBgShp" presStyleIdx="0" presStyleCnt="1" custFlipHor="0" custScaleX="35564" custScaleY="102777" custLinFactNeighborX="18330" custLinFactNeighborY="4999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797082A-CC88-4F98-9452-68BFEA22D3B7}" type="pres">
      <dgm:prSet presAssocID="{3878B4CE-007A-4282-B8EB-B6FD7A67B0AE}" presName="arrow1" presStyleLbl="fgShp" presStyleIdx="0" presStyleCnt="1" custScaleY="278785" custLinFactNeighborX="1663" custLinFactNeighborY="4791"/>
      <dgm:spPr>
        <a:solidFill>
          <a:schemeClr val="bg1">
            <a:lumMod val="75000"/>
          </a:schemeClr>
        </a:solidFill>
        <a:ln>
          <a:solidFill>
            <a:schemeClr val="bg1">
              <a:lumMod val="6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096C0106-5658-4667-AF7F-6FED9475162E}" type="pres">
      <dgm:prSet presAssocID="{3878B4CE-007A-4282-B8EB-B6FD7A67B0AE}" presName="rectangle" presStyleLbl="revTx" presStyleIdx="0" presStyleCnt="1" custLinFactNeighborX="1150" custLinFactNeighborY="58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DEEBA-D885-43AD-91D5-C312689A4167}" type="pres">
      <dgm:prSet presAssocID="{A9392EEE-293A-4AE9-8856-EB69F8293B1C}" presName="item1" presStyleLbl="node1" presStyleIdx="0" presStyleCnt="1" custScaleX="62913" custScaleY="56411" custLinFactNeighborX="-18888" custLinFactNeighborY="9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F3797E-CFB7-4693-91F3-D791CA586BD0}" type="pres">
      <dgm:prSet presAssocID="{3878B4CE-007A-4282-B8EB-B6FD7A67B0AE}" presName="funnel" presStyleLbl="trAlignAcc1" presStyleIdx="0" presStyleCnt="1" custScaleX="86972" custLinFactNeighborX="615" custLinFactNeighborY="603"/>
      <dgm:spPr>
        <a:solidFill>
          <a:schemeClr val="bg1">
            <a:lumMod val="65000"/>
            <a:alpha val="40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B496F3CF-3708-4774-BC99-C5E49CD8C4F0}" type="presOf" srcId="{A9392EEE-293A-4AE9-8856-EB69F8293B1C}" destId="{096C0106-5658-4667-AF7F-6FED9475162E}" srcOrd="0" destOrd="0" presId="urn:microsoft.com/office/officeart/2005/8/layout/funnel1"/>
    <dgm:cxn modelId="{567F7598-9777-498F-A6D1-F384A0EBD3E4}" type="presOf" srcId="{9BA39BBE-A340-4D47-8A03-59BD680B94A7}" destId="{712DEEBA-D885-43AD-91D5-C312689A4167}" srcOrd="0" destOrd="0" presId="urn:microsoft.com/office/officeart/2005/8/layout/funnel1"/>
    <dgm:cxn modelId="{55457886-9067-4BC9-87E0-ABA93F3B90D4}" type="presOf" srcId="{3878B4CE-007A-4282-B8EB-B6FD7A67B0AE}" destId="{7CE45DD3-E39C-4E4C-B3F4-81490043F4D6}" srcOrd="0" destOrd="0" presId="urn:microsoft.com/office/officeart/2005/8/layout/funnel1"/>
    <dgm:cxn modelId="{B17F2BC1-450A-4167-B16C-101DA17BC56C}" srcId="{3878B4CE-007A-4282-B8EB-B6FD7A67B0AE}" destId="{9BA39BBE-A340-4D47-8A03-59BD680B94A7}" srcOrd="0" destOrd="0" parTransId="{960CF45C-0B32-4EFC-941A-8FE629FE0D69}" sibTransId="{F4B473FE-9AA0-43BA-86FC-9C8F50D6A275}"/>
    <dgm:cxn modelId="{F874BA8B-3545-4DD8-AF9D-89AE528BAE9B}" srcId="{3878B4CE-007A-4282-B8EB-B6FD7A67B0AE}" destId="{A9392EEE-293A-4AE9-8856-EB69F8293B1C}" srcOrd="1" destOrd="0" parTransId="{010AACEC-009B-4DE9-9138-9D3BE30AAFD5}" sibTransId="{191FBAB5-0801-49E0-BA69-2BE51BC2E1D2}"/>
    <dgm:cxn modelId="{C3633060-FF20-4C3F-BCDF-4D55B13E7D0A}" type="presParOf" srcId="{7CE45DD3-E39C-4E4C-B3F4-81490043F4D6}" destId="{8457DDDF-31D9-4628-A873-110E33D36819}" srcOrd="0" destOrd="0" presId="urn:microsoft.com/office/officeart/2005/8/layout/funnel1"/>
    <dgm:cxn modelId="{5EF4453E-0D4A-49D6-8008-BE4158575B85}" type="presParOf" srcId="{7CE45DD3-E39C-4E4C-B3F4-81490043F4D6}" destId="{6797082A-CC88-4F98-9452-68BFEA22D3B7}" srcOrd="1" destOrd="0" presId="urn:microsoft.com/office/officeart/2005/8/layout/funnel1"/>
    <dgm:cxn modelId="{B577EEB2-D109-4DED-A280-A8C04392A934}" type="presParOf" srcId="{7CE45DD3-E39C-4E4C-B3F4-81490043F4D6}" destId="{096C0106-5658-4667-AF7F-6FED9475162E}" srcOrd="2" destOrd="0" presId="urn:microsoft.com/office/officeart/2005/8/layout/funnel1"/>
    <dgm:cxn modelId="{A726B43A-9D15-416F-8799-1BC2D408CABD}" type="presParOf" srcId="{7CE45DD3-E39C-4E4C-B3F4-81490043F4D6}" destId="{712DEEBA-D885-43AD-91D5-C312689A4167}" srcOrd="3" destOrd="0" presId="urn:microsoft.com/office/officeart/2005/8/layout/funnel1"/>
    <dgm:cxn modelId="{1CC7453D-E0EF-4488-92BE-9858E93DE4BA}" type="presParOf" srcId="{7CE45DD3-E39C-4E4C-B3F4-81490043F4D6}" destId="{C5F3797E-CFB7-4693-91F3-D791CA586BD0}" srcOrd="4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</dgm:ptLst>
  <dgm:cxnLst>
    <dgm:cxn modelId="{CB1D038C-EA75-4AF1-8BE8-8E7758517387}" type="presOf" srcId="{6AA67EB3-73B9-42D0-A73D-E1171EF48905}" destId="{DA37F139-A183-444F-8974-6954FADFC66F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895844C-99B4-4D86-854A-08CC6ADA5F62}" type="doc">
      <dgm:prSet loTypeId="urn:microsoft.com/office/officeart/2005/8/layout/hierarchy3" loCatId="list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C6EB6345-1213-4744-A0FB-960DFBFFDE9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Налоговые вычеты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BDDB01D-1844-4BE2-B037-94E748488F24}" type="parTrans" cxnId="{363A00B2-0A99-4822-8F0E-60529A3E83AE}">
      <dgm:prSet/>
      <dgm:spPr/>
      <dgm:t>
        <a:bodyPr/>
        <a:lstStyle/>
        <a:p>
          <a:endParaRPr lang="ru-RU"/>
        </a:p>
      </dgm:t>
    </dgm:pt>
    <dgm:pt modelId="{49AE5701-5504-4271-B4EE-3668B352BDD7}" type="sibTrans" cxnId="{363A00B2-0A99-4822-8F0E-60529A3E83AE}">
      <dgm:prSet/>
      <dgm:spPr/>
      <dgm:t>
        <a:bodyPr/>
        <a:lstStyle/>
        <a:p>
          <a:endParaRPr lang="ru-RU"/>
        </a:p>
      </dgm:t>
    </dgm:pt>
    <dgm:pt modelId="{87CD2C97-2BC2-4AFE-B251-8AC14452CAF7}">
      <dgm:prSet phldrT="[Текст]"/>
      <dgm:spPr/>
      <dgm:t>
        <a:bodyPr/>
        <a:lstStyle/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СОЦИАЛЬНЫЕ: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 доходов, перечисляемых в виде пожертвований;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сумме, уплаченной за обучение (но не более 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50 000 рублей);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сумме, уплаченной за медицинские услуги;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сумме, уплаченных пенсионных взносов по договору негосударственного пенсионного обеспечения;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 уплаченных дополнительных страховых взносов на накопительную часть трудовой пенсии.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999DC21-4176-44FE-8AD4-72B7C2451673}" type="parTrans" cxnId="{4A98A305-679D-42C0-88BD-FCAB78C4D3E8}">
      <dgm:prSet/>
      <dgm:spPr/>
      <dgm:t>
        <a:bodyPr/>
        <a:lstStyle/>
        <a:p>
          <a:endParaRPr lang="ru-RU"/>
        </a:p>
      </dgm:t>
    </dgm:pt>
    <dgm:pt modelId="{F9E6A7F5-72E2-487E-9DE4-FF4932869926}" type="sibTrans" cxnId="{4A98A305-679D-42C0-88BD-FCAB78C4D3E8}">
      <dgm:prSet/>
      <dgm:spPr/>
      <dgm:t>
        <a:bodyPr/>
        <a:lstStyle/>
        <a:p>
          <a:endParaRPr lang="ru-RU"/>
        </a:p>
      </dgm:t>
    </dgm:pt>
    <dgm:pt modelId="{3CC49B26-8E43-4861-969C-22D169F84209}">
      <dgm:prSet phldrT="[Текст]"/>
      <dgm:spPr/>
      <dgm:t>
        <a:bodyPr/>
        <a:lstStyle/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СТАНДАРТНЫЕ:</a:t>
          </a:r>
        </a:p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В том числе на детей: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- 1 400 рублей - на первого ребенка;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- 1 400 рублей - на второго ребенка;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- 3 000 рублей - на третьего и каждого последующего ребенка.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5BE7B2C-EA14-4834-9207-EF5BEC879B93}" type="parTrans" cxnId="{CCE3835E-950C-4E69-8889-6F0BDD3BD86F}">
      <dgm:prSet/>
      <dgm:spPr/>
      <dgm:t>
        <a:bodyPr/>
        <a:lstStyle/>
        <a:p>
          <a:endParaRPr lang="ru-RU"/>
        </a:p>
      </dgm:t>
    </dgm:pt>
    <dgm:pt modelId="{49DD4B48-1E11-4504-9D89-62C00585625D}" type="sibTrans" cxnId="{CCE3835E-950C-4E69-8889-6F0BDD3BD86F}">
      <dgm:prSet/>
      <dgm:spPr/>
      <dgm:t>
        <a:bodyPr/>
        <a:lstStyle/>
        <a:p>
          <a:endParaRPr lang="ru-RU"/>
        </a:p>
      </dgm:t>
    </dgm:pt>
    <dgm:pt modelId="{DAA7EB95-F5BE-4D6B-9B60-B3FE74BE5D4E}">
      <dgm:prSet/>
      <dgm:spPr/>
      <dgm:t>
        <a:bodyPr/>
        <a:lstStyle/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ИМУЩЕСТВЕННЫЕ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том числе при продаже имущества  (в размере дохода, не превышающего 1 000 000 рублей)</a:t>
          </a:r>
        </a:p>
      </dgm:t>
    </dgm:pt>
    <dgm:pt modelId="{5F360242-BB15-4080-BA4C-1C82C0FA6259}" type="parTrans" cxnId="{E2F1BE73-E171-4C57-B572-9E267D003926}">
      <dgm:prSet/>
      <dgm:spPr/>
      <dgm:t>
        <a:bodyPr/>
        <a:lstStyle/>
        <a:p>
          <a:endParaRPr lang="ru-RU"/>
        </a:p>
      </dgm:t>
    </dgm:pt>
    <dgm:pt modelId="{A32F2A2E-502E-44FE-AC2C-31A2F1DE3446}" type="sibTrans" cxnId="{E2F1BE73-E171-4C57-B572-9E267D003926}">
      <dgm:prSet/>
      <dgm:spPr/>
      <dgm:t>
        <a:bodyPr/>
        <a:lstStyle/>
        <a:p>
          <a:endParaRPr lang="ru-RU"/>
        </a:p>
      </dgm:t>
    </dgm:pt>
    <dgm:pt modelId="{5BD46565-661C-439E-AEE6-513973A54F0B}" type="pres">
      <dgm:prSet presAssocID="{D895844C-99B4-4D86-854A-08CC6ADA5F6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D11A8F-EC67-48D4-B0E1-5A54F4022921}" type="pres">
      <dgm:prSet presAssocID="{C6EB6345-1213-4744-A0FB-960DFBFFDE97}" presName="root" presStyleCnt="0"/>
      <dgm:spPr/>
      <dgm:t>
        <a:bodyPr/>
        <a:lstStyle/>
        <a:p>
          <a:endParaRPr lang="ru-RU"/>
        </a:p>
      </dgm:t>
    </dgm:pt>
    <dgm:pt modelId="{C36C59D7-EE23-4037-9DA0-D523E3E2CB2A}" type="pres">
      <dgm:prSet presAssocID="{C6EB6345-1213-4744-A0FB-960DFBFFDE97}" presName="rootComposite" presStyleCnt="0"/>
      <dgm:spPr/>
      <dgm:t>
        <a:bodyPr/>
        <a:lstStyle/>
        <a:p>
          <a:endParaRPr lang="ru-RU"/>
        </a:p>
      </dgm:t>
    </dgm:pt>
    <dgm:pt modelId="{A036256A-489B-4AD6-8D9F-B5B4FC7B50DC}" type="pres">
      <dgm:prSet presAssocID="{C6EB6345-1213-4744-A0FB-960DFBFFDE97}" presName="rootText" presStyleLbl="node1" presStyleIdx="0" presStyleCnt="1" custScaleX="148220" custScaleY="59604" custLinFactNeighborX="3689" custLinFactNeighborY="12883"/>
      <dgm:spPr/>
      <dgm:t>
        <a:bodyPr/>
        <a:lstStyle/>
        <a:p>
          <a:endParaRPr lang="ru-RU"/>
        </a:p>
      </dgm:t>
    </dgm:pt>
    <dgm:pt modelId="{386954BF-EFC6-4706-99EE-2F2A08E19862}" type="pres">
      <dgm:prSet presAssocID="{C6EB6345-1213-4744-A0FB-960DFBFFDE97}" presName="rootConnector" presStyleLbl="node1" presStyleIdx="0" presStyleCnt="1"/>
      <dgm:spPr/>
      <dgm:t>
        <a:bodyPr/>
        <a:lstStyle/>
        <a:p>
          <a:endParaRPr lang="ru-RU"/>
        </a:p>
      </dgm:t>
    </dgm:pt>
    <dgm:pt modelId="{9DC93D11-AF95-405C-B3DC-2CB3C9505D4D}" type="pres">
      <dgm:prSet presAssocID="{C6EB6345-1213-4744-A0FB-960DFBFFDE97}" presName="childShape" presStyleCnt="0"/>
      <dgm:spPr/>
      <dgm:t>
        <a:bodyPr/>
        <a:lstStyle/>
        <a:p>
          <a:endParaRPr lang="ru-RU"/>
        </a:p>
      </dgm:t>
    </dgm:pt>
    <dgm:pt modelId="{931401F3-1978-45AE-9855-D0863FB62EAD}" type="pres">
      <dgm:prSet presAssocID="{9999DC21-4176-44FE-8AD4-72B7C245167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BA72E2A8-2DCF-4190-A650-499F3B030399}" type="pres">
      <dgm:prSet presAssocID="{87CD2C97-2BC2-4AFE-B251-8AC14452CAF7}" presName="childText" presStyleLbl="bgAcc1" presStyleIdx="0" presStyleCnt="3" custScaleX="271675" custScaleY="271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23D50-4AF3-4036-9F7E-D81EBC54F06A}" type="pres">
      <dgm:prSet presAssocID="{E5BE7B2C-EA14-4834-9207-EF5BEC879B93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C9867B6-D145-4A18-BBC3-6E34FF693558}" type="pres">
      <dgm:prSet presAssocID="{3CC49B26-8E43-4861-969C-22D169F84209}" presName="childText" presStyleLbl="bgAcc1" presStyleIdx="1" presStyleCnt="3" custScaleX="271675" custScaleY="164955" custLinFactNeighborX="71" custLinFactNeighborY="-15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904A6-19AD-4844-82AB-194278426FCE}" type="pres">
      <dgm:prSet presAssocID="{5F360242-BB15-4080-BA4C-1C82C0FA6259}" presName="Name13" presStyleLbl="parChTrans1D2" presStyleIdx="2" presStyleCnt="3"/>
      <dgm:spPr/>
      <dgm:t>
        <a:bodyPr/>
        <a:lstStyle/>
        <a:p>
          <a:endParaRPr lang="ru-RU"/>
        </a:p>
      </dgm:t>
    </dgm:pt>
    <dgm:pt modelId="{937A93E5-A985-4FA5-A740-4A4C98C5CAE8}" type="pres">
      <dgm:prSet presAssocID="{DAA7EB95-F5BE-4D6B-9B60-B3FE74BE5D4E}" presName="childText" presStyleLbl="bgAcc1" presStyleIdx="2" presStyleCnt="3" custScaleX="271675" custScaleY="83834" custLinFactNeighborX="71" custLinFactNeighborY="-30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6C3A24-B8A3-44A4-8E4F-283F2B0EAA4D}" type="presOf" srcId="{9999DC21-4176-44FE-8AD4-72B7C2451673}" destId="{931401F3-1978-45AE-9855-D0863FB62EAD}" srcOrd="0" destOrd="0" presId="urn:microsoft.com/office/officeart/2005/8/layout/hierarchy3"/>
    <dgm:cxn modelId="{E5180FE3-D2CC-4D92-AE74-ECB9A1C60DF8}" type="presOf" srcId="{D895844C-99B4-4D86-854A-08CC6ADA5F62}" destId="{5BD46565-661C-439E-AEE6-513973A54F0B}" srcOrd="0" destOrd="0" presId="urn:microsoft.com/office/officeart/2005/8/layout/hierarchy3"/>
    <dgm:cxn modelId="{E32D988F-2B1C-4F99-9BE5-D32CC4209DA5}" type="presOf" srcId="{C6EB6345-1213-4744-A0FB-960DFBFFDE97}" destId="{A036256A-489B-4AD6-8D9F-B5B4FC7B50DC}" srcOrd="0" destOrd="0" presId="urn:microsoft.com/office/officeart/2005/8/layout/hierarchy3"/>
    <dgm:cxn modelId="{446FED46-912E-403B-A2C2-2B04E7EF08D8}" type="presOf" srcId="{C6EB6345-1213-4744-A0FB-960DFBFFDE97}" destId="{386954BF-EFC6-4706-99EE-2F2A08E19862}" srcOrd="1" destOrd="0" presId="urn:microsoft.com/office/officeart/2005/8/layout/hierarchy3"/>
    <dgm:cxn modelId="{E2F1BE73-E171-4C57-B572-9E267D003926}" srcId="{C6EB6345-1213-4744-A0FB-960DFBFFDE97}" destId="{DAA7EB95-F5BE-4D6B-9B60-B3FE74BE5D4E}" srcOrd="2" destOrd="0" parTransId="{5F360242-BB15-4080-BA4C-1C82C0FA6259}" sibTransId="{A32F2A2E-502E-44FE-AC2C-31A2F1DE3446}"/>
    <dgm:cxn modelId="{CCE3835E-950C-4E69-8889-6F0BDD3BD86F}" srcId="{C6EB6345-1213-4744-A0FB-960DFBFFDE97}" destId="{3CC49B26-8E43-4861-969C-22D169F84209}" srcOrd="1" destOrd="0" parTransId="{E5BE7B2C-EA14-4834-9207-EF5BEC879B93}" sibTransId="{49DD4B48-1E11-4504-9D89-62C00585625D}"/>
    <dgm:cxn modelId="{734FAB4D-0553-47D0-A6CF-ACC91897DB2E}" type="presOf" srcId="{E5BE7B2C-EA14-4834-9207-EF5BEC879B93}" destId="{1E523D50-4AF3-4036-9F7E-D81EBC54F06A}" srcOrd="0" destOrd="0" presId="urn:microsoft.com/office/officeart/2005/8/layout/hierarchy3"/>
    <dgm:cxn modelId="{2D4B3C54-A349-42F2-903A-EC4C361070F7}" type="presOf" srcId="{87CD2C97-2BC2-4AFE-B251-8AC14452CAF7}" destId="{BA72E2A8-2DCF-4190-A650-499F3B030399}" srcOrd="0" destOrd="0" presId="urn:microsoft.com/office/officeart/2005/8/layout/hierarchy3"/>
    <dgm:cxn modelId="{39D59B1C-5FE3-4D07-8F94-6172D773FF59}" type="presOf" srcId="{5F360242-BB15-4080-BA4C-1C82C0FA6259}" destId="{EC0904A6-19AD-4844-82AB-194278426FCE}" srcOrd="0" destOrd="0" presId="urn:microsoft.com/office/officeart/2005/8/layout/hierarchy3"/>
    <dgm:cxn modelId="{4CA2CF30-6F0D-44C4-80AA-279F1939C332}" type="presOf" srcId="{DAA7EB95-F5BE-4D6B-9B60-B3FE74BE5D4E}" destId="{937A93E5-A985-4FA5-A740-4A4C98C5CAE8}" srcOrd="0" destOrd="0" presId="urn:microsoft.com/office/officeart/2005/8/layout/hierarchy3"/>
    <dgm:cxn modelId="{61BDFB4A-D3B1-4AB7-A1EB-5F59681027F7}" type="presOf" srcId="{3CC49B26-8E43-4861-969C-22D169F84209}" destId="{4C9867B6-D145-4A18-BBC3-6E34FF693558}" srcOrd="0" destOrd="0" presId="urn:microsoft.com/office/officeart/2005/8/layout/hierarchy3"/>
    <dgm:cxn modelId="{4A98A305-679D-42C0-88BD-FCAB78C4D3E8}" srcId="{C6EB6345-1213-4744-A0FB-960DFBFFDE97}" destId="{87CD2C97-2BC2-4AFE-B251-8AC14452CAF7}" srcOrd="0" destOrd="0" parTransId="{9999DC21-4176-44FE-8AD4-72B7C2451673}" sibTransId="{F9E6A7F5-72E2-487E-9DE4-FF4932869926}"/>
    <dgm:cxn modelId="{363A00B2-0A99-4822-8F0E-60529A3E83AE}" srcId="{D895844C-99B4-4D86-854A-08CC6ADA5F62}" destId="{C6EB6345-1213-4744-A0FB-960DFBFFDE97}" srcOrd="0" destOrd="0" parTransId="{BBDDB01D-1844-4BE2-B037-94E748488F24}" sibTransId="{49AE5701-5504-4271-B4EE-3668B352BDD7}"/>
    <dgm:cxn modelId="{16CE6647-7A8B-4339-9583-7ABE707FCF81}" type="presParOf" srcId="{5BD46565-661C-439E-AEE6-513973A54F0B}" destId="{17D11A8F-EC67-48D4-B0E1-5A54F4022921}" srcOrd="0" destOrd="0" presId="urn:microsoft.com/office/officeart/2005/8/layout/hierarchy3"/>
    <dgm:cxn modelId="{AC429F5A-5ADA-4B1A-808B-5FF0C0822EC4}" type="presParOf" srcId="{17D11A8F-EC67-48D4-B0E1-5A54F4022921}" destId="{C36C59D7-EE23-4037-9DA0-D523E3E2CB2A}" srcOrd="0" destOrd="0" presId="urn:microsoft.com/office/officeart/2005/8/layout/hierarchy3"/>
    <dgm:cxn modelId="{B4E94C13-4866-4D1C-A3D6-8E00BDC3A2D9}" type="presParOf" srcId="{C36C59D7-EE23-4037-9DA0-D523E3E2CB2A}" destId="{A036256A-489B-4AD6-8D9F-B5B4FC7B50DC}" srcOrd="0" destOrd="0" presId="urn:microsoft.com/office/officeart/2005/8/layout/hierarchy3"/>
    <dgm:cxn modelId="{91434B7B-F607-4691-9C74-F9C47ECA9A49}" type="presParOf" srcId="{C36C59D7-EE23-4037-9DA0-D523E3E2CB2A}" destId="{386954BF-EFC6-4706-99EE-2F2A08E19862}" srcOrd="1" destOrd="0" presId="urn:microsoft.com/office/officeart/2005/8/layout/hierarchy3"/>
    <dgm:cxn modelId="{CA0198E0-9FE2-4234-AB0B-1E5C2A883B3D}" type="presParOf" srcId="{17D11A8F-EC67-48D4-B0E1-5A54F4022921}" destId="{9DC93D11-AF95-405C-B3DC-2CB3C9505D4D}" srcOrd="1" destOrd="0" presId="urn:microsoft.com/office/officeart/2005/8/layout/hierarchy3"/>
    <dgm:cxn modelId="{B44AC7DB-1408-4143-92CA-22FC53AB10E9}" type="presParOf" srcId="{9DC93D11-AF95-405C-B3DC-2CB3C9505D4D}" destId="{931401F3-1978-45AE-9855-D0863FB62EAD}" srcOrd="0" destOrd="0" presId="urn:microsoft.com/office/officeart/2005/8/layout/hierarchy3"/>
    <dgm:cxn modelId="{1AA91510-2375-45F0-A6BA-70414CEE8ABF}" type="presParOf" srcId="{9DC93D11-AF95-405C-B3DC-2CB3C9505D4D}" destId="{BA72E2A8-2DCF-4190-A650-499F3B030399}" srcOrd="1" destOrd="0" presId="urn:microsoft.com/office/officeart/2005/8/layout/hierarchy3"/>
    <dgm:cxn modelId="{21F04EDE-549E-490D-BF4D-EAF50F8E8A3D}" type="presParOf" srcId="{9DC93D11-AF95-405C-B3DC-2CB3C9505D4D}" destId="{1E523D50-4AF3-4036-9F7E-D81EBC54F06A}" srcOrd="2" destOrd="0" presId="urn:microsoft.com/office/officeart/2005/8/layout/hierarchy3"/>
    <dgm:cxn modelId="{4D907F24-4E2D-44B7-8DB0-9D533A1868FC}" type="presParOf" srcId="{9DC93D11-AF95-405C-B3DC-2CB3C9505D4D}" destId="{4C9867B6-D145-4A18-BBC3-6E34FF693558}" srcOrd="3" destOrd="0" presId="urn:microsoft.com/office/officeart/2005/8/layout/hierarchy3"/>
    <dgm:cxn modelId="{D2817520-7F6E-48B8-9C2F-EA5A9A98428C}" type="presParOf" srcId="{9DC93D11-AF95-405C-B3DC-2CB3C9505D4D}" destId="{EC0904A6-19AD-4844-82AB-194278426FCE}" srcOrd="4" destOrd="0" presId="urn:microsoft.com/office/officeart/2005/8/layout/hierarchy3"/>
    <dgm:cxn modelId="{04D785D7-EA60-4BE5-A26A-D3ECFD7D48F3}" type="presParOf" srcId="{9DC93D11-AF95-405C-B3DC-2CB3C9505D4D}" destId="{937A93E5-A985-4FA5-A740-4A4C98C5CAE8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105,3%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F439DC-96EF-46CB-A92C-B445E47B51CB}" type="presOf" srcId="{B7B04CE6-0D50-4BD1-B9F1-F653E76769C0}" destId="{C522D3AE-5E53-4364-B4F5-711F518D2380}" srcOrd="0" destOrd="0" presId="urn:microsoft.com/office/officeart/2005/8/layout/arrow2"/>
    <dgm:cxn modelId="{A0070CE7-4440-4358-89D7-9545987B7FFC}" type="presOf" srcId="{6AA67EB3-73B9-42D0-A73D-E1171EF48905}" destId="{DA37F139-A183-444F-8974-6954FADFC66F}" srcOrd="0" destOrd="0" presId="urn:microsoft.com/office/officeart/2005/8/layout/arrow2"/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6A7FCFC0-AE69-487C-B3DA-144425A3BF81}" type="presParOf" srcId="{DA37F139-A183-444F-8974-6954FADFC66F}" destId="{F2229DA9-69C2-4BFB-A8A6-B2CBDA3E1420}" srcOrd="0" destOrd="0" presId="urn:microsoft.com/office/officeart/2005/8/layout/arrow2"/>
    <dgm:cxn modelId="{2F4A7F1E-8C97-4268-B8E3-DD2BD0851B93}" type="presParOf" srcId="{DA37F139-A183-444F-8974-6954FADFC66F}" destId="{C5B20276-AA92-4694-817A-D803478D09DD}" srcOrd="1" destOrd="0" presId="urn:microsoft.com/office/officeart/2005/8/layout/arrow2"/>
    <dgm:cxn modelId="{39E51130-07DE-42EC-8058-0C697CDD722A}" type="presParOf" srcId="{C5B20276-AA92-4694-817A-D803478D09DD}" destId="{9FE9F764-513A-4BE3-97EF-74ADBD292242}" srcOrd="0" destOrd="0" presId="urn:microsoft.com/office/officeart/2005/8/layout/arrow2"/>
    <dgm:cxn modelId="{1A442952-D233-40B4-9C17-E4D5A640A7BC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105,8%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LinFactNeighborX="-3333" custLinFactNeighborY="5406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F9572840-DB1D-46AE-9CBA-D8B7B33E220A}" type="presOf" srcId="{6AA67EB3-73B9-42D0-A73D-E1171EF48905}" destId="{DA37F139-A183-444F-8974-6954FADFC66F}" srcOrd="0" destOrd="0" presId="urn:microsoft.com/office/officeart/2005/8/layout/arrow2"/>
    <dgm:cxn modelId="{B2030F44-8469-435D-870E-12A53D0D80AE}" type="presOf" srcId="{B7B04CE6-0D50-4BD1-B9F1-F653E76769C0}" destId="{C522D3AE-5E53-4364-B4F5-711F518D2380}" srcOrd="0" destOrd="0" presId="urn:microsoft.com/office/officeart/2005/8/layout/arrow2"/>
    <dgm:cxn modelId="{CDEF18CE-B12E-4394-9F24-596DC47ED3E2}" type="presParOf" srcId="{DA37F139-A183-444F-8974-6954FADFC66F}" destId="{F2229DA9-69C2-4BFB-A8A6-B2CBDA3E1420}" srcOrd="0" destOrd="0" presId="urn:microsoft.com/office/officeart/2005/8/layout/arrow2"/>
    <dgm:cxn modelId="{3B9CF730-E54E-4EEF-B9E1-85EA5BDAEC4D}" type="presParOf" srcId="{DA37F139-A183-444F-8974-6954FADFC66F}" destId="{C5B20276-AA92-4694-817A-D803478D09DD}" srcOrd="1" destOrd="0" presId="urn:microsoft.com/office/officeart/2005/8/layout/arrow2"/>
    <dgm:cxn modelId="{899C3BD5-8923-41D0-8183-49288E02BEB5}" type="presParOf" srcId="{C5B20276-AA92-4694-817A-D803478D09DD}" destId="{9FE9F764-513A-4BE3-97EF-74ADBD292242}" srcOrd="0" destOrd="0" presId="urn:microsoft.com/office/officeart/2005/8/layout/arrow2"/>
    <dgm:cxn modelId="{19216F77-C778-48FB-8A96-1617665F56B6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154D6DA-CFDC-4158-898F-07C0CA009BD0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7DB8313-92A4-4C73-855A-37715401BA48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endParaRPr lang="ru-RU" sz="1800" dirty="0"/>
        </a:p>
      </dgm:t>
    </dgm:pt>
    <dgm:pt modelId="{A2841EC6-095C-4A2A-8BAB-B7EB804B216E}" type="parTrans" cxnId="{5734CE9A-7C53-4921-86E6-91A57A8A2C2E}">
      <dgm:prSet/>
      <dgm:spPr/>
      <dgm:t>
        <a:bodyPr/>
        <a:lstStyle/>
        <a:p>
          <a:endParaRPr lang="ru-RU" sz="2800"/>
        </a:p>
      </dgm:t>
    </dgm:pt>
    <dgm:pt modelId="{5228FDE9-398B-4239-AFD5-C51B0378DF11}" type="sibTrans" cxnId="{5734CE9A-7C53-4921-86E6-91A57A8A2C2E}">
      <dgm:prSet/>
      <dgm:spPr/>
      <dgm:t>
        <a:bodyPr/>
        <a:lstStyle/>
        <a:p>
          <a:endParaRPr lang="ru-RU" sz="2800"/>
        </a:p>
      </dgm:t>
    </dgm:pt>
    <dgm:pt modelId="{7EE15351-BB8D-4701-BB25-EAD12D7C8C0A}">
      <dgm:prSet phldrT="[Текст]" custT="1"/>
      <dgm:spPr/>
      <dgm:t>
        <a:bodyPr/>
        <a:lstStyle/>
        <a:p>
          <a:r>
            <a:rPr lang="ru-RU" sz="1100" dirty="0" smtClean="0"/>
            <a:t>с доходов физических лиц, уплачиваемых налоговыми агентами – </a:t>
          </a:r>
          <a:r>
            <a:rPr lang="ru-RU" sz="1100" b="1" dirty="0" smtClean="0"/>
            <a:t>по ставкам 9, 13, 30, 35 процентов</a:t>
          </a:r>
          <a:endParaRPr lang="ru-RU" sz="1100" b="1" dirty="0"/>
        </a:p>
      </dgm:t>
    </dgm:pt>
    <dgm:pt modelId="{277A6C9A-C207-493A-B579-EF2C4855EBB4}" type="parTrans" cxnId="{EB277868-23E8-4F51-A9C5-D69070969CA0}">
      <dgm:prSet/>
      <dgm:spPr/>
      <dgm:t>
        <a:bodyPr/>
        <a:lstStyle/>
        <a:p>
          <a:endParaRPr lang="ru-RU" sz="2800"/>
        </a:p>
      </dgm:t>
    </dgm:pt>
    <dgm:pt modelId="{6DFABCE5-C092-4A46-A839-39FF06C260F8}" type="sibTrans" cxnId="{EB277868-23E8-4F51-A9C5-D69070969CA0}">
      <dgm:prSet/>
      <dgm:spPr/>
      <dgm:t>
        <a:bodyPr/>
        <a:lstStyle/>
        <a:p>
          <a:endParaRPr lang="ru-RU" sz="2800"/>
        </a:p>
      </dgm:t>
    </dgm:pt>
    <dgm:pt modelId="{0DB2AF70-4FE6-4612-AA36-45372F27E4A4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endParaRPr lang="ru-RU" sz="1800" dirty="0"/>
        </a:p>
      </dgm:t>
    </dgm:pt>
    <dgm:pt modelId="{354D4A86-D349-477D-BC7E-D9AF580FFE01}" type="parTrans" cxnId="{C1098157-B1A0-4AF6-933C-8C9B78AADA61}">
      <dgm:prSet/>
      <dgm:spPr/>
      <dgm:t>
        <a:bodyPr/>
        <a:lstStyle/>
        <a:p>
          <a:endParaRPr lang="ru-RU" sz="2800"/>
        </a:p>
      </dgm:t>
    </dgm:pt>
    <dgm:pt modelId="{D90F7392-C691-4817-9929-B398BCC2D9E3}" type="sibTrans" cxnId="{C1098157-B1A0-4AF6-933C-8C9B78AADA61}">
      <dgm:prSet/>
      <dgm:spPr/>
      <dgm:t>
        <a:bodyPr/>
        <a:lstStyle/>
        <a:p>
          <a:endParaRPr lang="ru-RU" sz="2800"/>
        </a:p>
      </dgm:t>
    </dgm:pt>
    <dgm:pt modelId="{C3ABC353-2BC6-4F93-A18E-630DE70A1646}">
      <dgm:prSet phldrT="[Текст]" custT="1"/>
      <dgm:spPr/>
      <dgm:t>
        <a:bodyPr/>
        <a:lstStyle/>
        <a:p>
          <a:r>
            <a:rPr lang="ru-RU" sz="1100" dirty="0" smtClean="0"/>
            <a:t>с доходов физических лиц, уплачиваемых индивидуальными предпринимателями –                  </a:t>
          </a:r>
          <a:r>
            <a:rPr lang="ru-RU" sz="1100" b="1" dirty="0" smtClean="0"/>
            <a:t>по ставке 13 процентов</a:t>
          </a:r>
          <a:endParaRPr lang="ru-RU" sz="1100" b="1" dirty="0"/>
        </a:p>
      </dgm:t>
    </dgm:pt>
    <dgm:pt modelId="{C2F8EB0B-0726-423E-8926-5C20B19F2AC0}" type="parTrans" cxnId="{A30D8FDF-3685-4658-AA7C-BBF29389A8B5}">
      <dgm:prSet/>
      <dgm:spPr/>
      <dgm:t>
        <a:bodyPr/>
        <a:lstStyle/>
        <a:p>
          <a:endParaRPr lang="ru-RU" sz="2800"/>
        </a:p>
      </dgm:t>
    </dgm:pt>
    <dgm:pt modelId="{4F12FC64-115D-4DD5-9C95-343DC6876AB9}" type="sibTrans" cxnId="{A30D8FDF-3685-4658-AA7C-BBF29389A8B5}">
      <dgm:prSet/>
      <dgm:spPr/>
      <dgm:t>
        <a:bodyPr/>
        <a:lstStyle/>
        <a:p>
          <a:endParaRPr lang="ru-RU" sz="2800"/>
        </a:p>
      </dgm:t>
    </dgm:pt>
    <dgm:pt modelId="{EA2D457F-7716-4157-8E7D-64AF273F466C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endParaRPr lang="ru-RU" sz="1800" dirty="0"/>
        </a:p>
      </dgm:t>
    </dgm:pt>
    <dgm:pt modelId="{F94962BD-67BD-4D10-A0D1-2C1724D05384}" type="parTrans" cxnId="{7C407F10-1C3E-4878-9BEF-2C1D9860ED03}">
      <dgm:prSet/>
      <dgm:spPr/>
      <dgm:t>
        <a:bodyPr/>
        <a:lstStyle/>
        <a:p>
          <a:endParaRPr lang="ru-RU" sz="2800"/>
        </a:p>
      </dgm:t>
    </dgm:pt>
    <dgm:pt modelId="{C3E432D5-84A9-4887-AC60-C247B0381CB7}" type="sibTrans" cxnId="{7C407F10-1C3E-4878-9BEF-2C1D9860ED03}">
      <dgm:prSet/>
      <dgm:spPr/>
      <dgm:t>
        <a:bodyPr/>
        <a:lstStyle/>
        <a:p>
          <a:endParaRPr lang="ru-RU" sz="2800"/>
        </a:p>
      </dgm:t>
    </dgm:pt>
    <dgm:pt modelId="{760F9BBF-9934-49F2-A59A-B0FD8D03DB71}">
      <dgm:prSet custT="1"/>
      <dgm:spPr/>
      <dgm:t>
        <a:bodyPr/>
        <a:lstStyle/>
        <a:p>
          <a:r>
            <a:rPr lang="ru-RU" sz="1100" dirty="0" smtClean="0"/>
            <a:t>с доходов физических лиц в соответствии со ст. 228 Налогового кодекса Российской Федерации –           </a:t>
          </a:r>
          <a:r>
            <a:rPr lang="ru-RU" sz="1100" b="1" dirty="0" smtClean="0"/>
            <a:t>по ставке 13 процентов</a:t>
          </a:r>
          <a:endParaRPr lang="ru-RU" sz="1100" b="1" dirty="0"/>
        </a:p>
      </dgm:t>
    </dgm:pt>
    <dgm:pt modelId="{5978785D-4854-48E6-9403-2233D068D218}" type="parTrans" cxnId="{A16B9A46-71E2-450C-BAED-6482FF4DE573}">
      <dgm:prSet/>
      <dgm:spPr/>
      <dgm:t>
        <a:bodyPr/>
        <a:lstStyle/>
        <a:p>
          <a:endParaRPr lang="ru-RU" sz="2800"/>
        </a:p>
      </dgm:t>
    </dgm:pt>
    <dgm:pt modelId="{160DAE95-25D7-40A5-8D51-FF897E69C7DB}" type="sibTrans" cxnId="{A16B9A46-71E2-450C-BAED-6482FF4DE573}">
      <dgm:prSet/>
      <dgm:spPr/>
      <dgm:t>
        <a:bodyPr/>
        <a:lstStyle/>
        <a:p>
          <a:endParaRPr lang="ru-RU" sz="2800"/>
        </a:p>
      </dgm:t>
    </dgm:pt>
    <dgm:pt modelId="{4214C74A-AF73-40E2-8B69-93A632E7CFD2}" type="pres">
      <dgm:prSet presAssocID="{0154D6DA-CFDC-4158-898F-07C0CA009BD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6B633F-8209-4C79-A654-71C0710B67A0}" type="pres">
      <dgm:prSet presAssocID="{F7DB8313-92A4-4C73-855A-37715401BA48}" presName="composite" presStyleCnt="0"/>
      <dgm:spPr/>
    </dgm:pt>
    <dgm:pt modelId="{D759CFF4-6F54-4621-A9E5-91CA48C4F79D}" type="pres">
      <dgm:prSet presAssocID="{F7DB8313-92A4-4C73-855A-37715401BA48}" presName="parentText" presStyleLbl="alignNode1" presStyleIdx="0" presStyleCnt="3" custScaleX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DA3055-B814-4A2B-BE46-4645FFFD958D}" type="pres">
      <dgm:prSet presAssocID="{F7DB8313-92A4-4C73-855A-37715401BA48}" presName="descendantText" presStyleLbl="alignAcc1" presStyleIdx="0" presStyleCnt="3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A5996-B96C-4198-9534-636BE3191C68}" type="pres">
      <dgm:prSet presAssocID="{5228FDE9-398B-4239-AFD5-C51B0378DF11}" presName="sp" presStyleCnt="0"/>
      <dgm:spPr/>
    </dgm:pt>
    <dgm:pt modelId="{F94653A6-E62C-4B8D-A90E-A5940190C1CB}" type="pres">
      <dgm:prSet presAssocID="{0DB2AF70-4FE6-4612-AA36-45372F27E4A4}" presName="composite" presStyleCnt="0"/>
      <dgm:spPr/>
    </dgm:pt>
    <dgm:pt modelId="{0AB43BE4-B3F3-476D-9CF0-AF4872D62B7D}" type="pres">
      <dgm:prSet presAssocID="{0DB2AF70-4FE6-4612-AA36-45372F27E4A4}" presName="parentText" presStyleLbl="alignNode1" presStyleIdx="1" presStyleCnt="3" custScaleX="1026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76C95E-AF78-41A6-B52B-CCBD6D8889B7}" type="pres">
      <dgm:prSet presAssocID="{0DB2AF70-4FE6-4612-AA36-45372F27E4A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D2E39-2DA0-4F74-B62B-E97C6FAB84D9}" type="pres">
      <dgm:prSet presAssocID="{D90F7392-C691-4817-9929-B398BCC2D9E3}" presName="sp" presStyleCnt="0"/>
      <dgm:spPr/>
    </dgm:pt>
    <dgm:pt modelId="{59366C6B-FA32-4091-9D02-EF2FEA3B0AED}" type="pres">
      <dgm:prSet presAssocID="{EA2D457F-7716-4157-8E7D-64AF273F466C}" presName="composite" presStyleCnt="0"/>
      <dgm:spPr/>
    </dgm:pt>
    <dgm:pt modelId="{964EE273-4F75-486E-8DDB-9124A2344656}" type="pres">
      <dgm:prSet presAssocID="{EA2D457F-7716-4157-8E7D-64AF273F466C}" presName="parentText" presStyleLbl="alignNode1" presStyleIdx="2" presStyleCnt="3" custScaleX="1026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3F79D-D95B-43D3-9AC1-F3C910F21951}" type="pres">
      <dgm:prSet presAssocID="{EA2D457F-7716-4157-8E7D-64AF273F466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6B9A46-71E2-450C-BAED-6482FF4DE573}" srcId="{EA2D457F-7716-4157-8E7D-64AF273F466C}" destId="{760F9BBF-9934-49F2-A59A-B0FD8D03DB71}" srcOrd="0" destOrd="0" parTransId="{5978785D-4854-48E6-9403-2233D068D218}" sibTransId="{160DAE95-25D7-40A5-8D51-FF897E69C7DB}"/>
    <dgm:cxn modelId="{5734CE9A-7C53-4921-86E6-91A57A8A2C2E}" srcId="{0154D6DA-CFDC-4158-898F-07C0CA009BD0}" destId="{F7DB8313-92A4-4C73-855A-37715401BA48}" srcOrd="0" destOrd="0" parTransId="{A2841EC6-095C-4A2A-8BAB-B7EB804B216E}" sibTransId="{5228FDE9-398B-4239-AFD5-C51B0378DF11}"/>
    <dgm:cxn modelId="{54519B3E-23D3-4586-8BE7-E28A712B7994}" type="presOf" srcId="{F7DB8313-92A4-4C73-855A-37715401BA48}" destId="{D759CFF4-6F54-4621-A9E5-91CA48C4F79D}" srcOrd="0" destOrd="0" presId="urn:microsoft.com/office/officeart/2005/8/layout/chevron2"/>
    <dgm:cxn modelId="{A64CB197-9911-4BEC-9044-A9B7CBC70465}" type="presOf" srcId="{0DB2AF70-4FE6-4612-AA36-45372F27E4A4}" destId="{0AB43BE4-B3F3-476D-9CF0-AF4872D62B7D}" srcOrd="0" destOrd="0" presId="urn:microsoft.com/office/officeart/2005/8/layout/chevron2"/>
    <dgm:cxn modelId="{EB277868-23E8-4F51-A9C5-D69070969CA0}" srcId="{F7DB8313-92A4-4C73-855A-37715401BA48}" destId="{7EE15351-BB8D-4701-BB25-EAD12D7C8C0A}" srcOrd="0" destOrd="0" parTransId="{277A6C9A-C207-493A-B579-EF2C4855EBB4}" sibTransId="{6DFABCE5-C092-4A46-A839-39FF06C260F8}"/>
    <dgm:cxn modelId="{8AD60A7E-92A0-45B5-A285-212B68969460}" type="presOf" srcId="{EA2D457F-7716-4157-8E7D-64AF273F466C}" destId="{964EE273-4F75-486E-8DDB-9124A2344656}" srcOrd="0" destOrd="0" presId="urn:microsoft.com/office/officeart/2005/8/layout/chevron2"/>
    <dgm:cxn modelId="{50EEE103-DFEC-48F8-86D4-852FD119C63C}" type="presOf" srcId="{760F9BBF-9934-49F2-A59A-B0FD8D03DB71}" destId="{B0A3F79D-D95B-43D3-9AC1-F3C910F21951}" srcOrd="0" destOrd="0" presId="urn:microsoft.com/office/officeart/2005/8/layout/chevron2"/>
    <dgm:cxn modelId="{2161CC64-2475-48DC-9DCA-4CB194DC18B0}" type="presOf" srcId="{C3ABC353-2BC6-4F93-A18E-630DE70A1646}" destId="{E776C95E-AF78-41A6-B52B-CCBD6D8889B7}" srcOrd="0" destOrd="0" presId="urn:microsoft.com/office/officeart/2005/8/layout/chevron2"/>
    <dgm:cxn modelId="{C1098157-B1A0-4AF6-933C-8C9B78AADA61}" srcId="{0154D6DA-CFDC-4158-898F-07C0CA009BD0}" destId="{0DB2AF70-4FE6-4612-AA36-45372F27E4A4}" srcOrd="1" destOrd="0" parTransId="{354D4A86-D349-477D-BC7E-D9AF580FFE01}" sibTransId="{D90F7392-C691-4817-9929-B398BCC2D9E3}"/>
    <dgm:cxn modelId="{6CEBD954-14B3-4605-B3B7-F427E451C6D6}" type="presOf" srcId="{7EE15351-BB8D-4701-BB25-EAD12D7C8C0A}" destId="{FFDA3055-B814-4A2B-BE46-4645FFFD958D}" srcOrd="0" destOrd="0" presId="urn:microsoft.com/office/officeart/2005/8/layout/chevron2"/>
    <dgm:cxn modelId="{A30D8FDF-3685-4658-AA7C-BBF29389A8B5}" srcId="{0DB2AF70-4FE6-4612-AA36-45372F27E4A4}" destId="{C3ABC353-2BC6-4F93-A18E-630DE70A1646}" srcOrd="0" destOrd="0" parTransId="{C2F8EB0B-0726-423E-8926-5C20B19F2AC0}" sibTransId="{4F12FC64-115D-4DD5-9C95-343DC6876AB9}"/>
    <dgm:cxn modelId="{7C407F10-1C3E-4878-9BEF-2C1D9860ED03}" srcId="{0154D6DA-CFDC-4158-898F-07C0CA009BD0}" destId="{EA2D457F-7716-4157-8E7D-64AF273F466C}" srcOrd="2" destOrd="0" parTransId="{F94962BD-67BD-4D10-A0D1-2C1724D05384}" sibTransId="{C3E432D5-84A9-4887-AC60-C247B0381CB7}"/>
    <dgm:cxn modelId="{C8A050A3-BA58-4691-B59B-A93635625F99}" type="presOf" srcId="{0154D6DA-CFDC-4158-898F-07C0CA009BD0}" destId="{4214C74A-AF73-40E2-8B69-93A632E7CFD2}" srcOrd="0" destOrd="0" presId="urn:microsoft.com/office/officeart/2005/8/layout/chevron2"/>
    <dgm:cxn modelId="{0B97EC4B-F864-4BF0-B292-7FE681450B35}" type="presParOf" srcId="{4214C74A-AF73-40E2-8B69-93A632E7CFD2}" destId="{426B633F-8209-4C79-A654-71C0710B67A0}" srcOrd="0" destOrd="0" presId="urn:microsoft.com/office/officeart/2005/8/layout/chevron2"/>
    <dgm:cxn modelId="{22F5C6B5-F180-458F-AFE5-65464AFE2681}" type="presParOf" srcId="{426B633F-8209-4C79-A654-71C0710B67A0}" destId="{D759CFF4-6F54-4621-A9E5-91CA48C4F79D}" srcOrd="0" destOrd="0" presId="urn:microsoft.com/office/officeart/2005/8/layout/chevron2"/>
    <dgm:cxn modelId="{EDE6D6DE-80F5-4FA4-A8D8-33984F86BD37}" type="presParOf" srcId="{426B633F-8209-4C79-A654-71C0710B67A0}" destId="{FFDA3055-B814-4A2B-BE46-4645FFFD958D}" srcOrd="1" destOrd="0" presId="urn:microsoft.com/office/officeart/2005/8/layout/chevron2"/>
    <dgm:cxn modelId="{35754B7B-8074-47DC-BD1E-89F9A8F8F60B}" type="presParOf" srcId="{4214C74A-AF73-40E2-8B69-93A632E7CFD2}" destId="{B0AA5996-B96C-4198-9534-636BE3191C68}" srcOrd="1" destOrd="0" presId="urn:microsoft.com/office/officeart/2005/8/layout/chevron2"/>
    <dgm:cxn modelId="{1EAA1DAF-52E7-4543-A329-9B546007394E}" type="presParOf" srcId="{4214C74A-AF73-40E2-8B69-93A632E7CFD2}" destId="{F94653A6-E62C-4B8D-A90E-A5940190C1CB}" srcOrd="2" destOrd="0" presId="urn:microsoft.com/office/officeart/2005/8/layout/chevron2"/>
    <dgm:cxn modelId="{26145B46-C217-4AD1-87D9-7C6129DF7EC5}" type="presParOf" srcId="{F94653A6-E62C-4B8D-A90E-A5940190C1CB}" destId="{0AB43BE4-B3F3-476D-9CF0-AF4872D62B7D}" srcOrd="0" destOrd="0" presId="urn:microsoft.com/office/officeart/2005/8/layout/chevron2"/>
    <dgm:cxn modelId="{55161DE7-0A41-4373-8316-FA926108F442}" type="presParOf" srcId="{F94653A6-E62C-4B8D-A90E-A5940190C1CB}" destId="{E776C95E-AF78-41A6-B52B-CCBD6D8889B7}" srcOrd="1" destOrd="0" presId="urn:microsoft.com/office/officeart/2005/8/layout/chevron2"/>
    <dgm:cxn modelId="{9F37EE41-C4AD-41C4-B8D2-4AF43692F8CA}" type="presParOf" srcId="{4214C74A-AF73-40E2-8B69-93A632E7CFD2}" destId="{646D2E39-2DA0-4F74-B62B-E97C6FAB84D9}" srcOrd="3" destOrd="0" presId="urn:microsoft.com/office/officeart/2005/8/layout/chevron2"/>
    <dgm:cxn modelId="{B007052A-3922-4E29-90D0-46AB6D65507E}" type="presParOf" srcId="{4214C74A-AF73-40E2-8B69-93A632E7CFD2}" destId="{59366C6B-FA32-4091-9D02-EF2FEA3B0AED}" srcOrd="4" destOrd="0" presId="urn:microsoft.com/office/officeart/2005/8/layout/chevron2"/>
    <dgm:cxn modelId="{A315C343-0328-493F-99C0-282DE6DD54A2}" type="presParOf" srcId="{59366C6B-FA32-4091-9D02-EF2FEA3B0AED}" destId="{964EE273-4F75-486E-8DDB-9124A2344656}" srcOrd="0" destOrd="0" presId="urn:microsoft.com/office/officeart/2005/8/layout/chevron2"/>
    <dgm:cxn modelId="{E1D56D78-81A8-402F-B6E3-42126576F0BE}" type="presParOf" srcId="{59366C6B-FA32-4091-9D02-EF2FEA3B0AED}" destId="{B0A3F79D-D95B-43D3-9AC1-F3C910F2195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100,0%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796364" custLinFactNeighborX="1545" custLinFactNeighborY="4583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X="17568" custLinFactY="100000" custLinFactNeighborX="100000" custLinFactNeighborY="147168"/>
      <dgm:spPr>
        <a:solidFill>
          <a:schemeClr val="accent2">
            <a:lumMod val="75000"/>
          </a:schemeClr>
        </a:solidFill>
      </dgm:spPr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62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ED46EEB7-F87C-4A0B-9AB0-666F276C2629}" type="presOf" srcId="{6AA67EB3-73B9-42D0-A73D-E1171EF48905}" destId="{DA37F139-A183-444F-8974-6954FADFC66F}" srcOrd="0" destOrd="0" presId="urn:microsoft.com/office/officeart/2005/8/layout/arrow2"/>
    <dgm:cxn modelId="{2B086EED-2B7B-42B8-AA66-D65E63F9EA15}" type="presOf" srcId="{B7B04CE6-0D50-4BD1-B9F1-F653E76769C0}" destId="{C522D3AE-5E53-4364-B4F5-711F518D2380}" srcOrd="0" destOrd="0" presId="urn:microsoft.com/office/officeart/2005/8/layout/arrow2"/>
    <dgm:cxn modelId="{46DD6235-CEB6-42B6-99F9-04EA7F2C5E0B}" type="presParOf" srcId="{DA37F139-A183-444F-8974-6954FADFC66F}" destId="{F2229DA9-69C2-4BFB-A8A6-B2CBDA3E1420}" srcOrd="0" destOrd="0" presId="urn:microsoft.com/office/officeart/2005/8/layout/arrow2"/>
    <dgm:cxn modelId="{70695E11-C2FE-45D6-A6CE-B8F2F96BEDB5}" type="presParOf" srcId="{DA37F139-A183-444F-8974-6954FADFC66F}" destId="{C5B20276-AA92-4694-817A-D803478D09DD}" srcOrd="1" destOrd="0" presId="urn:microsoft.com/office/officeart/2005/8/layout/arrow2"/>
    <dgm:cxn modelId="{889F3245-6DCA-419F-9372-408DDCB1663A}" type="presParOf" srcId="{C5B20276-AA92-4694-817A-D803478D09DD}" destId="{9FE9F764-513A-4BE3-97EF-74ADBD292242}" srcOrd="0" destOrd="0" presId="urn:microsoft.com/office/officeart/2005/8/layout/arrow2"/>
    <dgm:cxn modelId="{E4B5997E-8705-46A4-94DC-AD3D6DB1EF7D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103,0%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496824" custLinFactNeighborX="5000" custLinFactNeighborY="-33292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NeighborX="87538" custLinFactNeighborY="-2012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1E4DE1ED-5245-4218-B58E-5E33D5242F72}" type="presOf" srcId="{6AA67EB3-73B9-42D0-A73D-E1171EF48905}" destId="{DA37F139-A183-444F-8974-6954FADFC66F}" srcOrd="0" destOrd="0" presId="urn:microsoft.com/office/officeart/2005/8/layout/arrow2"/>
    <dgm:cxn modelId="{3D03A904-51D8-4DC9-BC19-1D9A1B6F1853}" type="presOf" srcId="{B7B04CE6-0D50-4BD1-B9F1-F653E76769C0}" destId="{C522D3AE-5E53-4364-B4F5-711F518D2380}" srcOrd="0" destOrd="0" presId="urn:microsoft.com/office/officeart/2005/8/layout/arrow2"/>
    <dgm:cxn modelId="{C8AD65E4-4AE6-45ED-A811-17FC15AAB0F7}" type="presParOf" srcId="{DA37F139-A183-444F-8974-6954FADFC66F}" destId="{F2229DA9-69C2-4BFB-A8A6-B2CBDA3E1420}" srcOrd="0" destOrd="0" presId="urn:microsoft.com/office/officeart/2005/8/layout/arrow2"/>
    <dgm:cxn modelId="{607C86F4-3979-49E8-9372-703F93C973D8}" type="presParOf" srcId="{DA37F139-A183-444F-8974-6954FADFC66F}" destId="{C5B20276-AA92-4694-817A-D803478D09DD}" srcOrd="1" destOrd="0" presId="urn:microsoft.com/office/officeart/2005/8/layout/arrow2"/>
    <dgm:cxn modelId="{931A0C9D-B606-41CC-B023-4C8855FF2F51}" type="presParOf" srcId="{C5B20276-AA92-4694-817A-D803478D09DD}" destId="{9FE9F764-513A-4BE3-97EF-74ADBD292242}" srcOrd="0" destOrd="0" presId="urn:microsoft.com/office/officeart/2005/8/layout/arrow2"/>
    <dgm:cxn modelId="{E23E7203-AB97-4A1F-AE02-969639E293D0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112,5%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986115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7364" custLinFactNeighborY="-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243F77-DC40-470B-80C2-A88ED20A9F98}" type="presOf" srcId="{B7B04CE6-0D50-4BD1-B9F1-F653E76769C0}" destId="{C522D3AE-5E53-4364-B4F5-711F518D2380}" srcOrd="0" destOrd="0" presId="urn:microsoft.com/office/officeart/2005/8/layout/arrow2"/>
    <dgm:cxn modelId="{4168155A-2160-41F5-BC67-500F37A7E42E}" type="presOf" srcId="{6AA67EB3-73B9-42D0-A73D-E1171EF48905}" destId="{DA37F139-A183-444F-8974-6954FADFC66F}" srcOrd="0" destOrd="0" presId="urn:microsoft.com/office/officeart/2005/8/layout/arrow2"/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C4008BBF-1161-4A03-A3EB-ACA489A01708}" type="presParOf" srcId="{DA37F139-A183-444F-8974-6954FADFC66F}" destId="{F2229DA9-69C2-4BFB-A8A6-B2CBDA3E1420}" srcOrd="0" destOrd="0" presId="urn:microsoft.com/office/officeart/2005/8/layout/arrow2"/>
    <dgm:cxn modelId="{C784C23F-0366-47C4-85B2-AEA2E04A05D9}" type="presParOf" srcId="{DA37F139-A183-444F-8974-6954FADFC66F}" destId="{C5B20276-AA92-4694-817A-D803478D09DD}" srcOrd="1" destOrd="0" presId="urn:microsoft.com/office/officeart/2005/8/layout/arrow2"/>
    <dgm:cxn modelId="{2254E94D-59C8-4630-8F70-002C273775C3}" type="presParOf" srcId="{C5B20276-AA92-4694-817A-D803478D09DD}" destId="{9FE9F764-513A-4BE3-97EF-74ADBD292242}" srcOrd="0" destOrd="0" presId="urn:microsoft.com/office/officeart/2005/8/layout/arrow2"/>
    <dgm:cxn modelId="{47C2BD28-931A-4072-BF69-7A7BF2816318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1029593-73EA-43AB-A591-8538AA9A1A15}" type="doc">
      <dgm:prSet loTypeId="urn:microsoft.com/office/officeart/2005/8/layout/hList9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31E2E3-60AA-406B-B73E-85E8D6B89D16}">
      <dgm:prSet phldrT="[Текст]"/>
      <dgm:spPr/>
      <dgm:t>
        <a:bodyPr/>
        <a:lstStyle/>
        <a:p>
          <a:r>
            <a:rPr lang="ru-RU" dirty="0" smtClean="0"/>
            <a:t>Ставка налога </a:t>
          </a:r>
          <a:r>
            <a:rPr lang="en-US" dirty="0" smtClean="0"/>
            <a:t>0,</a:t>
          </a:r>
          <a:r>
            <a:rPr lang="ru-RU" dirty="0" smtClean="0"/>
            <a:t>1 %</a:t>
          </a:r>
          <a:endParaRPr lang="ru-RU" dirty="0"/>
        </a:p>
      </dgm:t>
    </dgm:pt>
    <dgm:pt modelId="{AEC5F5C9-7D2F-4555-B3A5-5E0508CEAD33}" type="parTrans" cxnId="{C3CEF3AC-8014-4D18-B448-A3D920D9B8AF}">
      <dgm:prSet/>
      <dgm:spPr/>
      <dgm:t>
        <a:bodyPr/>
        <a:lstStyle/>
        <a:p>
          <a:endParaRPr lang="ru-RU"/>
        </a:p>
      </dgm:t>
    </dgm:pt>
    <dgm:pt modelId="{BF8F5228-0AFE-44BD-9AA0-472C45759014}" type="sibTrans" cxnId="{C3CEF3AC-8014-4D18-B448-A3D920D9B8AF}">
      <dgm:prSet/>
      <dgm:spPr/>
      <dgm:t>
        <a:bodyPr/>
        <a:lstStyle/>
        <a:p>
          <a:endParaRPr lang="ru-RU"/>
        </a:p>
      </dgm:t>
    </dgm:pt>
    <dgm:pt modelId="{88AA4D46-347A-4180-9DF7-069CD82687D7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От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кадастровой стоимости земель в отношении земельных участков, занятых жилищным фондом, личным подсобным хозяйством, гаражами</a:t>
          </a:r>
        </a:p>
      </dgm:t>
    </dgm:pt>
    <dgm:pt modelId="{98CBB82F-77F2-4A4B-A9B7-2B4A103A44D0}" type="parTrans" cxnId="{C64438CB-CB32-4CC0-9804-D7BFD5AE6142}">
      <dgm:prSet/>
      <dgm:spPr/>
      <dgm:t>
        <a:bodyPr/>
        <a:lstStyle/>
        <a:p>
          <a:endParaRPr lang="ru-RU"/>
        </a:p>
      </dgm:t>
    </dgm:pt>
    <dgm:pt modelId="{AF4618A6-9928-49B9-A4CF-396AAE42E883}" type="sibTrans" cxnId="{C64438CB-CB32-4CC0-9804-D7BFD5AE6142}">
      <dgm:prSet/>
      <dgm:spPr/>
      <dgm:t>
        <a:bodyPr/>
        <a:lstStyle/>
        <a:p>
          <a:endParaRPr lang="ru-RU"/>
        </a:p>
      </dgm:t>
    </dgm:pt>
    <dgm:pt modelId="{0CFAA790-4A69-4E11-8DFB-B99320038B13}" type="pres">
      <dgm:prSet presAssocID="{91029593-73EA-43AB-A591-8538AA9A1A1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60096AD-D2B2-4F8D-87CF-3E15D76717AF}" type="pres">
      <dgm:prSet presAssocID="{0131E2E3-60AA-406B-B73E-85E8D6B89D16}" presName="posSpace" presStyleCnt="0"/>
      <dgm:spPr/>
      <dgm:t>
        <a:bodyPr/>
        <a:lstStyle/>
        <a:p>
          <a:endParaRPr lang="ru-RU"/>
        </a:p>
      </dgm:t>
    </dgm:pt>
    <dgm:pt modelId="{291FCF05-0E52-4B93-8E0E-A204E6ADC2B1}" type="pres">
      <dgm:prSet presAssocID="{0131E2E3-60AA-406B-B73E-85E8D6B89D16}" presName="vertFlow" presStyleCnt="0"/>
      <dgm:spPr/>
      <dgm:t>
        <a:bodyPr/>
        <a:lstStyle/>
        <a:p>
          <a:endParaRPr lang="ru-RU"/>
        </a:p>
      </dgm:t>
    </dgm:pt>
    <dgm:pt modelId="{02F3E05B-A674-4C65-8483-F240DC266698}" type="pres">
      <dgm:prSet presAssocID="{0131E2E3-60AA-406B-B73E-85E8D6B89D16}" presName="topSpace" presStyleCnt="0"/>
      <dgm:spPr/>
      <dgm:t>
        <a:bodyPr/>
        <a:lstStyle/>
        <a:p>
          <a:endParaRPr lang="ru-RU"/>
        </a:p>
      </dgm:t>
    </dgm:pt>
    <dgm:pt modelId="{3CEB1E1D-9D5D-4E2A-AD11-EA1B239F0BD4}" type="pres">
      <dgm:prSet presAssocID="{0131E2E3-60AA-406B-B73E-85E8D6B89D16}" presName="firstComp" presStyleCnt="0"/>
      <dgm:spPr/>
      <dgm:t>
        <a:bodyPr/>
        <a:lstStyle/>
        <a:p>
          <a:endParaRPr lang="ru-RU"/>
        </a:p>
      </dgm:t>
    </dgm:pt>
    <dgm:pt modelId="{A41370FE-7E4A-41FC-9CFA-ACA05A43076C}" type="pres">
      <dgm:prSet presAssocID="{0131E2E3-60AA-406B-B73E-85E8D6B89D16}" presName="firstChild" presStyleLbl="bgAccFollowNode1" presStyleIdx="0" presStyleCnt="1" custScaleX="121886" custScaleY="73745" custLinFactNeighborX="-13547" custLinFactNeighborY="-776"/>
      <dgm:spPr/>
      <dgm:t>
        <a:bodyPr/>
        <a:lstStyle/>
        <a:p>
          <a:endParaRPr lang="ru-RU"/>
        </a:p>
      </dgm:t>
    </dgm:pt>
    <dgm:pt modelId="{27C87F15-3B94-42C9-85F9-144DA21E7AF6}" type="pres">
      <dgm:prSet presAssocID="{0131E2E3-60AA-406B-B73E-85E8D6B89D16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9E0D8-FC19-47BC-823F-72A7CFF471F5}" type="pres">
      <dgm:prSet presAssocID="{0131E2E3-60AA-406B-B73E-85E8D6B89D16}" presName="negSpace" presStyleCnt="0"/>
      <dgm:spPr/>
      <dgm:t>
        <a:bodyPr/>
        <a:lstStyle/>
        <a:p>
          <a:endParaRPr lang="ru-RU"/>
        </a:p>
      </dgm:t>
    </dgm:pt>
    <dgm:pt modelId="{EF19A231-3ADB-49CD-93A7-A19A7FEFE7E5}" type="pres">
      <dgm:prSet presAssocID="{0131E2E3-60AA-406B-B73E-85E8D6B89D16}" presName="circle" presStyleLbl="node1" presStyleIdx="0" presStyleCnt="1" custScaleX="64751" custScaleY="64896" custLinFactNeighborX="-22988" custLinFactNeighborY="17456"/>
      <dgm:spPr/>
      <dgm:t>
        <a:bodyPr/>
        <a:lstStyle/>
        <a:p>
          <a:endParaRPr lang="ru-RU"/>
        </a:p>
      </dgm:t>
    </dgm:pt>
  </dgm:ptLst>
  <dgm:cxnLst>
    <dgm:cxn modelId="{FBC5D8D1-3785-4EB2-89DF-CA693B4A5DBA}" type="presOf" srcId="{88AA4D46-347A-4180-9DF7-069CD82687D7}" destId="{27C87F15-3B94-42C9-85F9-144DA21E7AF6}" srcOrd="1" destOrd="0" presId="urn:microsoft.com/office/officeart/2005/8/layout/hList9"/>
    <dgm:cxn modelId="{93B266C5-90A5-438D-A510-F31991F3A0D3}" type="presOf" srcId="{0131E2E3-60AA-406B-B73E-85E8D6B89D16}" destId="{EF19A231-3ADB-49CD-93A7-A19A7FEFE7E5}" srcOrd="0" destOrd="0" presId="urn:microsoft.com/office/officeart/2005/8/layout/hList9"/>
    <dgm:cxn modelId="{C64438CB-CB32-4CC0-9804-D7BFD5AE6142}" srcId="{0131E2E3-60AA-406B-B73E-85E8D6B89D16}" destId="{88AA4D46-347A-4180-9DF7-069CD82687D7}" srcOrd="0" destOrd="0" parTransId="{98CBB82F-77F2-4A4B-A9B7-2B4A103A44D0}" sibTransId="{AF4618A6-9928-49B9-A4CF-396AAE42E883}"/>
    <dgm:cxn modelId="{04D2C2C3-C428-42BD-AB04-C7F4902AB4CC}" type="presOf" srcId="{88AA4D46-347A-4180-9DF7-069CD82687D7}" destId="{A41370FE-7E4A-41FC-9CFA-ACA05A43076C}" srcOrd="0" destOrd="0" presId="urn:microsoft.com/office/officeart/2005/8/layout/hList9"/>
    <dgm:cxn modelId="{C3CEF3AC-8014-4D18-B448-A3D920D9B8AF}" srcId="{91029593-73EA-43AB-A591-8538AA9A1A15}" destId="{0131E2E3-60AA-406B-B73E-85E8D6B89D16}" srcOrd="0" destOrd="0" parTransId="{AEC5F5C9-7D2F-4555-B3A5-5E0508CEAD33}" sibTransId="{BF8F5228-0AFE-44BD-9AA0-472C45759014}"/>
    <dgm:cxn modelId="{C60CEAE8-D8DE-483C-AC8E-2D3567A2F6AF}" type="presOf" srcId="{91029593-73EA-43AB-A591-8538AA9A1A15}" destId="{0CFAA790-4A69-4E11-8DFB-B99320038B13}" srcOrd="0" destOrd="0" presId="urn:microsoft.com/office/officeart/2005/8/layout/hList9"/>
    <dgm:cxn modelId="{31B72B73-438C-4992-B176-7997C733EDAE}" type="presParOf" srcId="{0CFAA790-4A69-4E11-8DFB-B99320038B13}" destId="{760096AD-D2B2-4F8D-87CF-3E15D76717AF}" srcOrd="0" destOrd="0" presId="urn:microsoft.com/office/officeart/2005/8/layout/hList9"/>
    <dgm:cxn modelId="{A8D184B6-BE29-458C-A251-2436B9B7B225}" type="presParOf" srcId="{0CFAA790-4A69-4E11-8DFB-B99320038B13}" destId="{291FCF05-0E52-4B93-8E0E-A204E6ADC2B1}" srcOrd="1" destOrd="0" presId="urn:microsoft.com/office/officeart/2005/8/layout/hList9"/>
    <dgm:cxn modelId="{4FD369AD-5C74-4B0B-88EA-6382BDEB7A17}" type="presParOf" srcId="{291FCF05-0E52-4B93-8E0E-A204E6ADC2B1}" destId="{02F3E05B-A674-4C65-8483-F240DC266698}" srcOrd="0" destOrd="0" presId="urn:microsoft.com/office/officeart/2005/8/layout/hList9"/>
    <dgm:cxn modelId="{54F4158B-14EA-4038-A39A-C1E4B6D72C8D}" type="presParOf" srcId="{291FCF05-0E52-4B93-8E0E-A204E6ADC2B1}" destId="{3CEB1E1D-9D5D-4E2A-AD11-EA1B239F0BD4}" srcOrd="1" destOrd="0" presId="urn:microsoft.com/office/officeart/2005/8/layout/hList9"/>
    <dgm:cxn modelId="{62A915DB-067D-4EB3-8284-4063664FDFA3}" type="presParOf" srcId="{3CEB1E1D-9D5D-4E2A-AD11-EA1B239F0BD4}" destId="{A41370FE-7E4A-41FC-9CFA-ACA05A43076C}" srcOrd="0" destOrd="0" presId="urn:microsoft.com/office/officeart/2005/8/layout/hList9"/>
    <dgm:cxn modelId="{A4AB81A0-684E-4802-A2E4-979D6FDFAD14}" type="presParOf" srcId="{3CEB1E1D-9D5D-4E2A-AD11-EA1B239F0BD4}" destId="{27C87F15-3B94-42C9-85F9-144DA21E7AF6}" srcOrd="1" destOrd="0" presId="urn:microsoft.com/office/officeart/2005/8/layout/hList9"/>
    <dgm:cxn modelId="{6BDFB8DC-B891-4099-8C2A-22FDAC4B6E2D}" type="presParOf" srcId="{0CFAA790-4A69-4E11-8DFB-B99320038B13}" destId="{E229E0D8-FC19-47BC-823F-72A7CFF471F5}" srcOrd="2" destOrd="0" presId="urn:microsoft.com/office/officeart/2005/8/layout/hList9"/>
    <dgm:cxn modelId="{15DAC676-7D98-4BEB-AEDD-A4DFBEF8071A}" type="presParOf" srcId="{0CFAA790-4A69-4E11-8DFB-B99320038B13}" destId="{EF19A231-3ADB-49CD-93A7-A19A7FEFE7E5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363DBA-CD85-4A9C-979D-5A728918F094}" type="doc">
      <dgm:prSet loTypeId="urn:microsoft.com/office/officeart/2005/8/layout/hierarchy1" loCatId="hierarchy" qsTypeId="urn:microsoft.com/office/officeart/2005/8/quickstyle/3d2#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494D61F0-2B43-472A-A60A-596F7D3252C6}">
      <dgm:prSet phldrT="[Текст]" custT="1"/>
      <dgm:spPr/>
      <dgm:t>
        <a:bodyPr/>
        <a:lstStyle/>
        <a:p>
          <a:r>
            <a:rPr lang="ru-RU" sz="1800" b="1" dirty="0" smtClean="0"/>
            <a:t>ВИДЫ БЮДЖЕТОВ</a:t>
          </a:r>
        </a:p>
      </dgm:t>
    </dgm:pt>
    <dgm:pt modelId="{2258C506-8AC2-4571-A07B-8D1F850400F9}" type="parTrans" cxnId="{D5539F47-C82B-4110-9866-CCAC78255C8A}">
      <dgm:prSet/>
      <dgm:spPr/>
      <dgm:t>
        <a:bodyPr/>
        <a:lstStyle/>
        <a:p>
          <a:endParaRPr lang="ru-RU"/>
        </a:p>
      </dgm:t>
    </dgm:pt>
    <dgm:pt modelId="{8D1AE3D6-0C6E-4B89-A2C1-C3AB12277F14}" type="sibTrans" cxnId="{D5539F47-C82B-4110-9866-CCAC78255C8A}">
      <dgm:prSet/>
      <dgm:spPr/>
      <dgm:t>
        <a:bodyPr/>
        <a:lstStyle/>
        <a:p>
          <a:endParaRPr lang="ru-RU"/>
        </a:p>
      </dgm:t>
    </dgm:pt>
    <dgm:pt modelId="{228EFED5-F111-45DE-87AA-2AB934EBC2AF}">
      <dgm:prSet phldrT="[Текст]"/>
      <dgm:spPr/>
      <dgm:t>
        <a:bodyPr/>
        <a:lstStyle/>
        <a:p>
          <a:endParaRPr lang="ru-RU" dirty="0" smtClean="0"/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БЮДЖЕТЫ СЕМЕЙ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730B721-0F7E-4CB9-8511-BD4B1F334658}" type="parTrans" cxnId="{553AEE0D-3B33-4AF5-A61E-1EF6468DA3A1}">
      <dgm:prSet/>
      <dgm:spPr/>
      <dgm:t>
        <a:bodyPr/>
        <a:lstStyle/>
        <a:p>
          <a:endParaRPr lang="ru-RU"/>
        </a:p>
      </dgm:t>
    </dgm:pt>
    <dgm:pt modelId="{4105A0FF-D914-49D0-A506-E6D4B951BBF7}" type="sibTrans" cxnId="{553AEE0D-3B33-4AF5-A61E-1EF6468DA3A1}">
      <dgm:prSet/>
      <dgm:spPr/>
      <dgm:t>
        <a:bodyPr/>
        <a:lstStyle/>
        <a:p>
          <a:endParaRPr lang="ru-RU"/>
        </a:p>
      </dgm:t>
    </dgm:pt>
    <dgm:pt modelId="{B565A945-259A-4E21-95FE-73A328A35780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БЮДЖЕТЫ ОРГАНИЗАЦИЙ</a:t>
          </a:r>
        </a:p>
      </dgm:t>
    </dgm:pt>
    <dgm:pt modelId="{7A610196-B980-4537-BE8F-A55045F3A7DE}" type="parTrans" cxnId="{1CC2ACC8-99FC-4489-8A1C-5E0A0EB20FA3}">
      <dgm:prSet/>
      <dgm:spPr/>
      <dgm:t>
        <a:bodyPr/>
        <a:lstStyle/>
        <a:p>
          <a:endParaRPr lang="ru-RU"/>
        </a:p>
      </dgm:t>
    </dgm:pt>
    <dgm:pt modelId="{20A2F167-09FB-4E55-A007-C04376C766F1}" type="sibTrans" cxnId="{1CC2ACC8-99FC-4489-8A1C-5E0A0EB20FA3}">
      <dgm:prSet/>
      <dgm:spPr/>
      <dgm:t>
        <a:bodyPr/>
        <a:lstStyle/>
        <a:p>
          <a:endParaRPr lang="ru-RU"/>
        </a:p>
      </dgm:t>
    </dgm:pt>
    <dgm:pt modelId="{FA49AA01-D1CF-412F-ABEF-4212A5AA69D7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БЮДЖЕТЫ ПУБЛИЧНО-ПРАВОВЫХ ОБРАЗОВАНИЙ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63641AF-D1A7-415A-8BFA-AD8B592BD470}" type="parTrans" cxnId="{F1C036F6-F34B-4C40-A8AB-499F754722FA}">
      <dgm:prSet/>
      <dgm:spPr/>
      <dgm:t>
        <a:bodyPr/>
        <a:lstStyle/>
        <a:p>
          <a:endParaRPr lang="ru-RU"/>
        </a:p>
      </dgm:t>
    </dgm:pt>
    <dgm:pt modelId="{8BE21A0B-9F33-4089-A470-AEB68C7D64CC}" type="sibTrans" cxnId="{F1C036F6-F34B-4C40-A8AB-499F754722FA}">
      <dgm:prSet/>
      <dgm:spPr/>
      <dgm:t>
        <a:bodyPr/>
        <a:lstStyle/>
        <a:p>
          <a:endParaRPr lang="ru-RU"/>
        </a:p>
      </dgm:t>
    </dgm:pt>
    <dgm:pt modelId="{53AC0D0F-901A-40FE-AA15-E61FF3BFA72D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РОССИЙСКОЙ ФЕДЕРАЦИИ (федеральный бюджет, бюджеты государственных внебюджетных фондов)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11390A8C-A991-4225-A527-391C3E3D5B3E}" type="parTrans" cxnId="{536A3621-23FA-4FE2-B97F-3F512E67B5F5}">
      <dgm:prSet/>
      <dgm:spPr/>
      <dgm:t>
        <a:bodyPr/>
        <a:lstStyle/>
        <a:p>
          <a:endParaRPr lang="ru-RU"/>
        </a:p>
      </dgm:t>
    </dgm:pt>
    <dgm:pt modelId="{9363D11A-68D5-4817-BF3A-904A6CF73374}" type="sibTrans" cxnId="{536A3621-23FA-4FE2-B97F-3F512E67B5F5}">
      <dgm:prSet/>
      <dgm:spPr/>
      <dgm:t>
        <a:bodyPr/>
        <a:lstStyle/>
        <a:p>
          <a:endParaRPr lang="ru-RU"/>
        </a:p>
      </dgm:t>
    </dgm:pt>
    <dgm:pt modelId="{967474E5-33CC-46DB-B30D-55F69E9CE408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МУНИЦИПАЛЬНЫХ ОБРАЗОВАНИЙ (местные бюджеты)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BDFFAD8D-78DA-49A1-B3E6-33EBB75854B5}" type="parTrans" cxnId="{2F3140C8-52B2-45E7-9558-AFC6553589BE}">
      <dgm:prSet/>
      <dgm:spPr/>
      <dgm:t>
        <a:bodyPr/>
        <a:lstStyle/>
        <a:p>
          <a:endParaRPr lang="ru-RU"/>
        </a:p>
      </dgm:t>
    </dgm:pt>
    <dgm:pt modelId="{26D02594-2260-4D04-B27A-B4F1EFC94AB7}" type="sibTrans" cxnId="{2F3140C8-52B2-45E7-9558-AFC6553589BE}">
      <dgm:prSet/>
      <dgm:spPr/>
      <dgm:t>
        <a:bodyPr/>
        <a:lstStyle/>
        <a:p>
          <a:endParaRPr lang="ru-RU"/>
        </a:p>
      </dgm:t>
    </dgm:pt>
    <dgm:pt modelId="{34038586-5688-4621-A957-E7997FA93E5A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СУБЪЕКТОВ РОССИЙСКОЙ ФЕДЕРАЦИИ</a:t>
          </a:r>
        </a:p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(региональные бюджеты, бюджеты территориальных фондов обязательного медицинского страхования)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1C52D5E-E87C-4781-A1C2-B419FB6CA9E1}" type="parTrans" cxnId="{45A3CB01-CC4E-40EA-8E65-A1D4B6511318}">
      <dgm:prSet/>
      <dgm:spPr/>
      <dgm:t>
        <a:bodyPr/>
        <a:lstStyle/>
        <a:p>
          <a:endParaRPr lang="ru-RU"/>
        </a:p>
      </dgm:t>
    </dgm:pt>
    <dgm:pt modelId="{AF8A17CE-8D86-4DC9-9E9D-84BEE27A266C}" type="sibTrans" cxnId="{45A3CB01-CC4E-40EA-8E65-A1D4B6511318}">
      <dgm:prSet/>
      <dgm:spPr/>
      <dgm:t>
        <a:bodyPr/>
        <a:lstStyle/>
        <a:p>
          <a:endParaRPr lang="ru-RU"/>
        </a:p>
      </dgm:t>
    </dgm:pt>
    <dgm:pt modelId="{5DD42F17-793C-40E5-BE52-8060CD266568}" type="pres">
      <dgm:prSet presAssocID="{95363DBA-CD85-4A9C-979D-5A728918F0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F22084A-C97D-447E-A414-5A7C669F877D}" type="pres">
      <dgm:prSet presAssocID="{494D61F0-2B43-472A-A60A-596F7D3252C6}" presName="hierRoot1" presStyleCnt="0"/>
      <dgm:spPr/>
      <dgm:t>
        <a:bodyPr/>
        <a:lstStyle/>
        <a:p>
          <a:endParaRPr lang="ru-RU"/>
        </a:p>
      </dgm:t>
    </dgm:pt>
    <dgm:pt modelId="{356C210D-E60A-4350-B13A-66809BEE0E54}" type="pres">
      <dgm:prSet presAssocID="{494D61F0-2B43-472A-A60A-596F7D3252C6}" presName="composite" presStyleCnt="0"/>
      <dgm:spPr/>
      <dgm:t>
        <a:bodyPr/>
        <a:lstStyle/>
        <a:p>
          <a:endParaRPr lang="ru-RU"/>
        </a:p>
      </dgm:t>
    </dgm:pt>
    <dgm:pt modelId="{C1F1EAF7-4C20-4DA2-8FB1-BD9AE1B5540C}" type="pres">
      <dgm:prSet presAssocID="{494D61F0-2B43-472A-A60A-596F7D3252C6}" presName="background" presStyleLbl="node0" presStyleIdx="0" presStyleCn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7C42BE73-E064-4D39-97DB-1766E76FF99E}" type="pres">
      <dgm:prSet presAssocID="{494D61F0-2B43-472A-A60A-596F7D3252C6}" presName="text" presStyleLbl="fgAcc0" presStyleIdx="0" presStyleCnt="1" custScaleX="175742" custScaleY="56647" custLinFactNeighborX="-70" custLinFactNeighborY="2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CCE39A-EDBD-480C-A79C-73787040433E}" type="pres">
      <dgm:prSet presAssocID="{494D61F0-2B43-472A-A60A-596F7D3252C6}" presName="hierChild2" presStyleCnt="0"/>
      <dgm:spPr/>
      <dgm:t>
        <a:bodyPr/>
        <a:lstStyle/>
        <a:p>
          <a:endParaRPr lang="ru-RU"/>
        </a:p>
      </dgm:t>
    </dgm:pt>
    <dgm:pt modelId="{A1B747FD-4554-446B-93BD-87E683CA6E8A}" type="pres">
      <dgm:prSet presAssocID="{5730B721-0F7E-4CB9-8511-BD4B1F33465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FC00EA52-C81E-45C3-BADE-A807A92DE71C}" type="pres">
      <dgm:prSet presAssocID="{228EFED5-F111-45DE-87AA-2AB934EBC2AF}" presName="hierRoot2" presStyleCnt="0"/>
      <dgm:spPr/>
      <dgm:t>
        <a:bodyPr/>
        <a:lstStyle/>
        <a:p>
          <a:endParaRPr lang="ru-RU"/>
        </a:p>
      </dgm:t>
    </dgm:pt>
    <dgm:pt modelId="{1FA0C320-2582-4E8B-B210-866F2719CFF3}" type="pres">
      <dgm:prSet presAssocID="{228EFED5-F111-45DE-87AA-2AB934EBC2AF}" presName="composite2" presStyleCnt="0"/>
      <dgm:spPr/>
      <dgm:t>
        <a:bodyPr/>
        <a:lstStyle/>
        <a:p>
          <a:endParaRPr lang="ru-RU"/>
        </a:p>
      </dgm:t>
    </dgm:pt>
    <dgm:pt modelId="{C6F1ACFE-0F1A-4D3E-8C60-EE9B96194479}" type="pres">
      <dgm:prSet presAssocID="{228EFED5-F111-45DE-87AA-2AB934EBC2AF}" presName="background2" presStyleLbl="node2" presStyleIdx="0" presStyleCnt="3"/>
      <dgm:spPr>
        <a:prstGeom prst="smileyFac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C7006436-B7D9-42FB-A1F6-DCF3BC3626E8}" type="pres">
      <dgm:prSet presAssocID="{228EFED5-F111-45DE-87AA-2AB934EBC2AF}" presName="text2" presStyleLbl="fgAcc2" presStyleIdx="0" presStyleCnt="3" custScaleX="118432" custScaleY="124454">
        <dgm:presLayoutVars>
          <dgm:chPref val="3"/>
        </dgm:presLayoutVars>
      </dgm:prSet>
      <dgm:spPr>
        <a:prstGeom prst="smileyFace">
          <a:avLst/>
        </a:prstGeom>
      </dgm:spPr>
      <dgm:t>
        <a:bodyPr/>
        <a:lstStyle/>
        <a:p>
          <a:endParaRPr lang="ru-RU"/>
        </a:p>
      </dgm:t>
    </dgm:pt>
    <dgm:pt modelId="{CAF4625A-ABF4-4D27-818B-814D75518593}" type="pres">
      <dgm:prSet presAssocID="{228EFED5-F111-45DE-87AA-2AB934EBC2AF}" presName="hierChild3" presStyleCnt="0"/>
      <dgm:spPr/>
      <dgm:t>
        <a:bodyPr/>
        <a:lstStyle/>
        <a:p>
          <a:endParaRPr lang="ru-RU"/>
        </a:p>
      </dgm:t>
    </dgm:pt>
    <dgm:pt modelId="{B604EB4C-B2DA-49BF-A502-521820BA9A32}" type="pres">
      <dgm:prSet presAssocID="{563641AF-D1A7-415A-8BFA-AD8B592BD470}" presName="Name10" presStyleLbl="parChTrans1D2" presStyleIdx="1" presStyleCnt="3"/>
      <dgm:spPr/>
      <dgm:t>
        <a:bodyPr/>
        <a:lstStyle/>
        <a:p>
          <a:endParaRPr lang="ru-RU"/>
        </a:p>
      </dgm:t>
    </dgm:pt>
    <dgm:pt modelId="{905A7887-32E0-4BAB-9C60-5FEE4A41BB91}" type="pres">
      <dgm:prSet presAssocID="{FA49AA01-D1CF-412F-ABEF-4212A5AA69D7}" presName="hierRoot2" presStyleCnt="0"/>
      <dgm:spPr/>
      <dgm:t>
        <a:bodyPr/>
        <a:lstStyle/>
        <a:p>
          <a:endParaRPr lang="ru-RU"/>
        </a:p>
      </dgm:t>
    </dgm:pt>
    <dgm:pt modelId="{93A81239-C18B-40C6-832C-3116AFAABA02}" type="pres">
      <dgm:prSet presAssocID="{FA49AA01-D1CF-412F-ABEF-4212A5AA69D7}" presName="composite2" presStyleCnt="0"/>
      <dgm:spPr/>
      <dgm:t>
        <a:bodyPr/>
        <a:lstStyle/>
        <a:p>
          <a:endParaRPr lang="ru-RU"/>
        </a:p>
      </dgm:t>
    </dgm:pt>
    <dgm:pt modelId="{E0980339-413E-46BC-A9BA-7921E071E768}" type="pres">
      <dgm:prSet presAssocID="{FA49AA01-D1CF-412F-ABEF-4212A5AA69D7}" presName="background2" presStyleLbl="node2" presStyleIdx="1" presStyleCnt="3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B442AFCA-F71D-4AC3-8F59-84D9B051B229}" type="pres">
      <dgm:prSet presAssocID="{FA49AA01-D1CF-412F-ABEF-4212A5AA69D7}" presName="text2" presStyleLbl="fgAcc2" presStyleIdx="1" presStyleCnt="3" custScaleX="118432" custScaleY="124454" custLinFactNeighborX="9791" custLinFactNeighborY="21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1F9F1A-C784-4289-864E-FFA7EEA04C38}" type="pres">
      <dgm:prSet presAssocID="{FA49AA01-D1CF-412F-ABEF-4212A5AA69D7}" presName="hierChild3" presStyleCnt="0"/>
      <dgm:spPr/>
      <dgm:t>
        <a:bodyPr/>
        <a:lstStyle/>
        <a:p>
          <a:endParaRPr lang="ru-RU"/>
        </a:p>
      </dgm:t>
    </dgm:pt>
    <dgm:pt modelId="{3AAA53A9-BAE6-4D79-B7DF-3CB4596332F0}" type="pres">
      <dgm:prSet presAssocID="{11390A8C-A991-4225-A527-391C3E3D5B3E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5FAA104-C666-4283-A08A-7FE392AD2440}" type="pres">
      <dgm:prSet presAssocID="{53AC0D0F-901A-40FE-AA15-E61FF3BFA72D}" presName="hierRoot3" presStyleCnt="0"/>
      <dgm:spPr/>
      <dgm:t>
        <a:bodyPr/>
        <a:lstStyle/>
        <a:p>
          <a:endParaRPr lang="ru-RU"/>
        </a:p>
      </dgm:t>
    </dgm:pt>
    <dgm:pt modelId="{6A58CE30-7AF1-4C2D-A6F3-3A2F646C4308}" type="pres">
      <dgm:prSet presAssocID="{53AC0D0F-901A-40FE-AA15-E61FF3BFA72D}" presName="composite3" presStyleCnt="0"/>
      <dgm:spPr/>
      <dgm:t>
        <a:bodyPr/>
        <a:lstStyle/>
        <a:p>
          <a:endParaRPr lang="ru-RU"/>
        </a:p>
      </dgm:t>
    </dgm:pt>
    <dgm:pt modelId="{516C5676-B97C-4530-8B0E-6187E0530647}" type="pres">
      <dgm:prSet presAssocID="{53AC0D0F-901A-40FE-AA15-E61FF3BFA72D}" presName="background3" presStyleLbl="node3" presStyleIdx="0" presStyleCnt="3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A9C044EA-4419-40AB-B814-BC730DE6F961}" type="pres">
      <dgm:prSet presAssocID="{53AC0D0F-901A-40FE-AA15-E61FF3BFA72D}" presName="text3" presStyleLbl="fgAcc3" presStyleIdx="0" presStyleCnt="3" custScaleX="157887" custScaleY="218884" custLinFactNeighborX="4517" custLinFactNeighborY="-34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C729A4-B508-4EF4-BBE7-A083BF8AC71A}" type="pres">
      <dgm:prSet presAssocID="{53AC0D0F-901A-40FE-AA15-E61FF3BFA72D}" presName="hierChild4" presStyleCnt="0"/>
      <dgm:spPr/>
      <dgm:t>
        <a:bodyPr/>
        <a:lstStyle/>
        <a:p>
          <a:endParaRPr lang="ru-RU"/>
        </a:p>
      </dgm:t>
    </dgm:pt>
    <dgm:pt modelId="{049AFE23-783A-439D-8539-CE5D051FEDD0}" type="pres">
      <dgm:prSet presAssocID="{51C52D5E-E87C-4781-A1C2-B419FB6CA9E1}" presName="Name17" presStyleLbl="parChTrans1D3" presStyleIdx="1" presStyleCnt="3"/>
      <dgm:spPr/>
      <dgm:t>
        <a:bodyPr/>
        <a:lstStyle/>
        <a:p>
          <a:endParaRPr lang="ru-RU"/>
        </a:p>
      </dgm:t>
    </dgm:pt>
    <dgm:pt modelId="{FD926512-75A7-44DE-80E7-6FECF291BDA2}" type="pres">
      <dgm:prSet presAssocID="{34038586-5688-4621-A957-E7997FA93E5A}" presName="hierRoot3" presStyleCnt="0"/>
      <dgm:spPr/>
      <dgm:t>
        <a:bodyPr/>
        <a:lstStyle/>
        <a:p>
          <a:endParaRPr lang="ru-RU"/>
        </a:p>
      </dgm:t>
    </dgm:pt>
    <dgm:pt modelId="{07512C04-103E-4928-A122-C3D3FE1FACE1}" type="pres">
      <dgm:prSet presAssocID="{34038586-5688-4621-A957-E7997FA93E5A}" presName="composite3" presStyleCnt="0"/>
      <dgm:spPr/>
      <dgm:t>
        <a:bodyPr/>
        <a:lstStyle/>
        <a:p>
          <a:endParaRPr lang="ru-RU"/>
        </a:p>
      </dgm:t>
    </dgm:pt>
    <dgm:pt modelId="{3D3B1777-9DB2-4D4B-A39D-64B5ABE9A1C3}" type="pres">
      <dgm:prSet presAssocID="{34038586-5688-4621-A957-E7997FA93E5A}" presName="background3" presStyleLbl="node3" presStyleIdx="1" presStyleCnt="3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A89E170B-1A4C-43F3-8292-3188A96A5958}" type="pres">
      <dgm:prSet presAssocID="{34038586-5688-4621-A957-E7997FA93E5A}" presName="text3" presStyleLbl="fgAcc3" presStyleIdx="1" presStyleCnt="3" custScaleX="157887" custScaleY="218884" custLinFactNeighborX="9525" custLinFactNeighborY="-28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E7766-540A-4B0A-8F57-6F6C4A322386}" type="pres">
      <dgm:prSet presAssocID="{34038586-5688-4621-A957-E7997FA93E5A}" presName="hierChild4" presStyleCnt="0"/>
      <dgm:spPr/>
      <dgm:t>
        <a:bodyPr/>
        <a:lstStyle/>
        <a:p>
          <a:endParaRPr lang="ru-RU"/>
        </a:p>
      </dgm:t>
    </dgm:pt>
    <dgm:pt modelId="{FCF26BCD-E4F6-42A0-8066-9B830D9EAF55}" type="pres">
      <dgm:prSet presAssocID="{BDFFAD8D-78DA-49A1-B3E6-33EBB75854B5}" presName="Name17" presStyleLbl="parChTrans1D3" presStyleIdx="2" presStyleCnt="3"/>
      <dgm:spPr/>
      <dgm:t>
        <a:bodyPr/>
        <a:lstStyle/>
        <a:p>
          <a:endParaRPr lang="ru-RU"/>
        </a:p>
      </dgm:t>
    </dgm:pt>
    <dgm:pt modelId="{05680F06-AC07-4F01-A0E8-04E63923F160}" type="pres">
      <dgm:prSet presAssocID="{967474E5-33CC-46DB-B30D-55F69E9CE408}" presName="hierRoot3" presStyleCnt="0"/>
      <dgm:spPr/>
      <dgm:t>
        <a:bodyPr/>
        <a:lstStyle/>
        <a:p>
          <a:endParaRPr lang="ru-RU"/>
        </a:p>
      </dgm:t>
    </dgm:pt>
    <dgm:pt modelId="{D0F8ADEA-7A35-4ABF-A3F4-F856F22B49C1}" type="pres">
      <dgm:prSet presAssocID="{967474E5-33CC-46DB-B30D-55F69E9CE408}" presName="composite3" presStyleCnt="0"/>
      <dgm:spPr/>
      <dgm:t>
        <a:bodyPr/>
        <a:lstStyle/>
        <a:p>
          <a:endParaRPr lang="ru-RU"/>
        </a:p>
      </dgm:t>
    </dgm:pt>
    <dgm:pt modelId="{53995E27-52CB-4271-BF71-CB84933C8359}" type="pres">
      <dgm:prSet presAssocID="{967474E5-33CC-46DB-B30D-55F69E9CE408}" presName="background3" presStyleLbl="node3" presStyleIdx="2" presStyleCnt="3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27BDFFBE-1661-45E2-B9E6-B8BA994EBA72}" type="pres">
      <dgm:prSet presAssocID="{967474E5-33CC-46DB-B30D-55F69E9CE408}" presName="text3" presStyleLbl="fgAcc3" presStyleIdx="2" presStyleCnt="3" custScaleX="157887" custScaleY="2188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26A555-6EAA-4FC3-9662-670806CBE876}" type="pres">
      <dgm:prSet presAssocID="{967474E5-33CC-46DB-B30D-55F69E9CE408}" presName="hierChild4" presStyleCnt="0"/>
      <dgm:spPr/>
      <dgm:t>
        <a:bodyPr/>
        <a:lstStyle/>
        <a:p>
          <a:endParaRPr lang="ru-RU"/>
        </a:p>
      </dgm:t>
    </dgm:pt>
    <dgm:pt modelId="{7B7FD685-B940-429F-98BE-8F1900B02618}" type="pres">
      <dgm:prSet presAssocID="{7A610196-B980-4537-BE8F-A55045F3A7D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C321A69-6315-4458-8E23-6BAF46FD7EB9}" type="pres">
      <dgm:prSet presAssocID="{B565A945-259A-4E21-95FE-73A328A35780}" presName="hierRoot2" presStyleCnt="0"/>
      <dgm:spPr/>
      <dgm:t>
        <a:bodyPr/>
        <a:lstStyle/>
        <a:p>
          <a:endParaRPr lang="ru-RU"/>
        </a:p>
      </dgm:t>
    </dgm:pt>
    <dgm:pt modelId="{4A37A3EF-25A8-430F-A0F3-4BCD72D754C5}" type="pres">
      <dgm:prSet presAssocID="{B565A945-259A-4E21-95FE-73A328A35780}" presName="composite2" presStyleCnt="0"/>
      <dgm:spPr/>
      <dgm:t>
        <a:bodyPr/>
        <a:lstStyle/>
        <a:p>
          <a:endParaRPr lang="ru-RU"/>
        </a:p>
      </dgm:t>
    </dgm:pt>
    <dgm:pt modelId="{4E82C1FF-88B4-46B1-A867-3B1AE38AF34E}" type="pres">
      <dgm:prSet presAssocID="{B565A945-259A-4E21-95FE-73A328A35780}" presName="background2" presStyleLbl="node2" presStyleIdx="2" presStyleCnt="3"/>
      <dgm:spPr>
        <a:prstGeom prst="trapezoid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FC9E74F7-296A-4977-9604-096B3A24CE8B}" type="pres">
      <dgm:prSet presAssocID="{B565A945-259A-4E21-95FE-73A328A35780}" presName="text2" presStyleLbl="fgAcc2" presStyleIdx="2" presStyleCnt="3" custScaleX="137431" custScaleY="124454">
        <dgm:presLayoutVars>
          <dgm:chPref val="3"/>
        </dgm:presLayoutVars>
      </dgm:prSet>
      <dgm:spPr>
        <a:prstGeom prst="trapezoid">
          <a:avLst/>
        </a:prstGeom>
      </dgm:spPr>
      <dgm:t>
        <a:bodyPr/>
        <a:lstStyle/>
        <a:p>
          <a:endParaRPr lang="ru-RU"/>
        </a:p>
      </dgm:t>
    </dgm:pt>
    <dgm:pt modelId="{A5C09CFD-53D6-4A53-9F2B-E9ED1D3C8AE2}" type="pres">
      <dgm:prSet presAssocID="{B565A945-259A-4E21-95FE-73A328A35780}" presName="hierChild3" presStyleCnt="0"/>
      <dgm:spPr/>
      <dgm:t>
        <a:bodyPr/>
        <a:lstStyle/>
        <a:p>
          <a:endParaRPr lang="ru-RU"/>
        </a:p>
      </dgm:t>
    </dgm:pt>
  </dgm:ptLst>
  <dgm:cxnLst>
    <dgm:cxn modelId="{41EA4B5F-E014-46F1-8D09-B57345F50457}" type="presOf" srcId="{7A610196-B980-4537-BE8F-A55045F3A7DE}" destId="{7B7FD685-B940-429F-98BE-8F1900B02618}" srcOrd="0" destOrd="0" presId="urn:microsoft.com/office/officeart/2005/8/layout/hierarchy1"/>
    <dgm:cxn modelId="{FF132BC6-5008-4873-B057-3E979DFA16F7}" type="presOf" srcId="{5730B721-0F7E-4CB9-8511-BD4B1F334658}" destId="{A1B747FD-4554-446B-93BD-87E683CA6E8A}" srcOrd="0" destOrd="0" presId="urn:microsoft.com/office/officeart/2005/8/layout/hierarchy1"/>
    <dgm:cxn modelId="{D5539F47-C82B-4110-9866-CCAC78255C8A}" srcId="{95363DBA-CD85-4A9C-979D-5A728918F094}" destId="{494D61F0-2B43-472A-A60A-596F7D3252C6}" srcOrd="0" destOrd="0" parTransId="{2258C506-8AC2-4571-A07B-8D1F850400F9}" sibTransId="{8D1AE3D6-0C6E-4B89-A2C1-C3AB12277F14}"/>
    <dgm:cxn modelId="{9EE364AF-F331-4F10-9B2F-B2AF927C3B9C}" type="presOf" srcId="{563641AF-D1A7-415A-8BFA-AD8B592BD470}" destId="{B604EB4C-B2DA-49BF-A502-521820BA9A32}" srcOrd="0" destOrd="0" presId="urn:microsoft.com/office/officeart/2005/8/layout/hierarchy1"/>
    <dgm:cxn modelId="{9C71EB42-8FD1-450A-9FB6-29624B546C3E}" type="presOf" srcId="{B565A945-259A-4E21-95FE-73A328A35780}" destId="{FC9E74F7-296A-4977-9604-096B3A24CE8B}" srcOrd="0" destOrd="0" presId="urn:microsoft.com/office/officeart/2005/8/layout/hierarchy1"/>
    <dgm:cxn modelId="{1CC2ACC8-99FC-4489-8A1C-5E0A0EB20FA3}" srcId="{494D61F0-2B43-472A-A60A-596F7D3252C6}" destId="{B565A945-259A-4E21-95FE-73A328A35780}" srcOrd="2" destOrd="0" parTransId="{7A610196-B980-4537-BE8F-A55045F3A7DE}" sibTransId="{20A2F167-09FB-4E55-A007-C04376C766F1}"/>
    <dgm:cxn modelId="{45A3CB01-CC4E-40EA-8E65-A1D4B6511318}" srcId="{FA49AA01-D1CF-412F-ABEF-4212A5AA69D7}" destId="{34038586-5688-4621-A957-E7997FA93E5A}" srcOrd="1" destOrd="0" parTransId="{51C52D5E-E87C-4781-A1C2-B419FB6CA9E1}" sibTransId="{AF8A17CE-8D86-4DC9-9E9D-84BEE27A266C}"/>
    <dgm:cxn modelId="{18AA98CA-A74A-4883-AAC1-08D2C0573276}" type="presOf" srcId="{51C52D5E-E87C-4781-A1C2-B419FB6CA9E1}" destId="{049AFE23-783A-439D-8539-CE5D051FEDD0}" srcOrd="0" destOrd="0" presId="urn:microsoft.com/office/officeart/2005/8/layout/hierarchy1"/>
    <dgm:cxn modelId="{4F635171-9BED-4977-9CB8-89D6D78BD343}" type="presOf" srcId="{34038586-5688-4621-A957-E7997FA93E5A}" destId="{A89E170B-1A4C-43F3-8292-3188A96A5958}" srcOrd="0" destOrd="0" presId="urn:microsoft.com/office/officeart/2005/8/layout/hierarchy1"/>
    <dgm:cxn modelId="{25A00BD3-E953-46D0-94CA-82F60A86DD09}" type="presOf" srcId="{53AC0D0F-901A-40FE-AA15-E61FF3BFA72D}" destId="{A9C044EA-4419-40AB-B814-BC730DE6F961}" srcOrd="0" destOrd="0" presId="urn:microsoft.com/office/officeart/2005/8/layout/hierarchy1"/>
    <dgm:cxn modelId="{13FA8C25-7518-4F49-A5A3-531C2E3D7667}" type="presOf" srcId="{228EFED5-F111-45DE-87AA-2AB934EBC2AF}" destId="{C7006436-B7D9-42FB-A1F6-DCF3BC3626E8}" srcOrd="0" destOrd="0" presId="urn:microsoft.com/office/officeart/2005/8/layout/hierarchy1"/>
    <dgm:cxn modelId="{F4304C8B-ED78-439E-82BD-8A268C4F7769}" type="presOf" srcId="{95363DBA-CD85-4A9C-979D-5A728918F094}" destId="{5DD42F17-793C-40E5-BE52-8060CD266568}" srcOrd="0" destOrd="0" presId="urn:microsoft.com/office/officeart/2005/8/layout/hierarchy1"/>
    <dgm:cxn modelId="{536A3621-23FA-4FE2-B97F-3F512E67B5F5}" srcId="{FA49AA01-D1CF-412F-ABEF-4212A5AA69D7}" destId="{53AC0D0F-901A-40FE-AA15-E61FF3BFA72D}" srcOrd="0" destOrd="0" parTransId="{11390A8C-A991-4225-A527-391C3E3D5B3E}" sibTransId="{9363D11A-68D5-4817-BF3A-904A6CF73374}"/>
    <dgm:cxn modelId="{1025C8A4-7BBA-4954-A274-4DCB4D8DDBAC}" type="presOf" srcId="{967474E5-33CC-46DB-B30D-55F69E9CE408}" destId="{27BDFFBE-1661-45E2-B9E6-B8BA994EBA72}" srcOrd="0" destOrd="0" presId="urn:microsoft.com/office/officeart/2005/8/layout/hierarchy1"/>
    <dgm:cxn modelId="{C1C78EE6-B3DF-4C24-9A93-A3DB17F855BB}" type="presOf" srcId="{494D61F0-2B43-472A-A60A-596F7D3252C6}" destId="{7C42BE73-E064-4D39-97DB-1766E76FF99E}" srcOrd="0" destOrd="0" presId="urn:microsoft.com/office/officeart/2005/8/layout/hierarchy1"/>
    <dgm:cxn modelId="{553AEE0D-3B33-4AF5-A61E-1EF6468DA3A1}" srcId="{494D61F0-2B43-472A-A60A-596F7D3252C6}" destId="{228EFED5-F111-45DE-87AA-2AB934EBC2AF}" srcOrd="0" destOrd="0" parTransId="{5730B721-0F7E-4CB9-8511-BD4B1F334658}" sibTransId="{4105A0FF-D914-49D0-A506-E6D4B951BBF7}"/>
    <dgm:cxn modelId="{F3769BFF-9F02-4602-B3B0-080CD97ECC29}" type="presOf" srcId="{BDFFAD8D-78DA-49A1-B3E6-33EBB75854B5}" destId="{FCF26BCD-E4F6-42A0-8066-9B830D9EAF55}" srcOrd="0" destOrd="0" presId="urn:microsoft.com/office/officeart/2005/8/layout/hierarchy1"/>
    <dgm:cxn modelId="{F1C036F6-F34B-4C40-A8AB-499F754722FA}" srcId="{494D61F0-2B43-472A-A60A-596F7D3252C6}" destId="{FA49AA01-D1CF-412F-ABEF-4212A5AA69D7}" srcOrd="1" destOrd="0" parTransId="{563641AF-D1A7-415A-8BFA-AD8B592BD470}" sibTransId="{8BE21A0B-9F33-4089-A470-AEB68C7D64CC}"/>
    <dgm:cxn modelId="{2F3140C8-52B2-45E7-9558-AFC6553589BE}" srcId="{FA49AA01-D1CF-412F-ABEF-4212A5AA69D7}" destId="{967474E5-33CC-46DB-B30D-55F69E9CE408}" srcOrd="2" destOrd="0" parTransId="{BDFFAD8D-78DA-49A1-B3E6-33EBB75854B5}" sibTransId="{26D02594-2260-4D04-B27A-B4F1EFC94AB7}"/>
    <dgm:cxn modelId="{6C01F6AB-54A4-47E5-9C7F-4028272039F9}" type="presOf" srcId="{FA49AA01-D1CF-412F-ABEF-4212A5AA69D7}" destId="{B442AFCA-F71D-4AC3-8F59-84D9B051B229}" srcOrd="0" destOrd="0" presId="urn:microsoft.com/office/officeart/2005/8/layout/hierarchy1"/>
    <dgm:cxn modelId="{87E7817C-4A4C-4D37-9C43-011715103FE0}" type="presOf" srcId="{11390A8C-A991-4225-A527-391C3E3D5B3E}" destId="{3AAA53A9-BAE6-4D79-B7DF-3CB4596332F0}" srcOrd="0" destOrd="0" presId="urn:microsoft.com/office/officeart/2005/8/layout/hierarchy1"/>
    <dgm:cxn modelId="{64F60855-532E-4CF8-B763-9904F70F6EDA}" type="presParOf" srcId="{5DD42F17-793C-40E5-BE52-8060CD266568}" destId="{DF22084A-C97D-447E-A414-5A7C669F877D}" srcOrd="0" destOrd="0" presId="urn:microsoft.com/office/officeart/2005/8/layout/hierarchy1"/>
    <dgm:cxn modelId="{2536FBFB-EC72-4D82-9987-8DD442CC4A10}" type="presParOf" srcId="{DF22084A-C97D-447E-A414-5A7C669F877D}" destId="{356C210D-E60A-4350-B13A-66809BEE0E54}" srcOrd="0" destOrd="0" presId="urn:microsoft.com/office/officeart/2005/8/layout/hierarchy1"/>
    <dgm:cxn modelId="{9CE46936-F42E-4C92-B583-5D23E93505CA}" type="presParOf" srcId="{356C210D-E60A-4350-B13A-66809BEE0E54}" destId="{C1F1EAF7-4C20-4DA2-8FB1-BD9AE1B5540C}" srcOrd="0" destOrd="0" presId="urn:microsoft.com/office/officeart/2005/8/layout/hierarchy1"/>
    <dgm:cxn modelId="{A0E00D78-5FCD-4A15-B83A-DBB15554DBEA}" type="presParOf" srcId="{356C210D-E60A-4350-B13A-66809BEE0E54}" destId="{7C42BE73-E064-4D39-97DB-1766E76FF99E}" srcOrd="1" destOrd="0" presId="urn:microsoft.com/office/officeart/2005/8/layout/hierarchy1"/>
    <dgm:cxn modelId="{407015E7-FA48-4D33-AD7F-93F6E7BE1881}" type="presParOf" srcId="{DF22084A-C97D-447E-A414-5A7C669F877D}" destId="{59CCE39A-EDBD-480C-A79C-73787040433E}" srcOrd="1" destOrd="0" presId="urn:microsoft.com/office/officeart/2005/8/layout/hierarchy1"/>
    <dgm:cxn modelId="{1F00F1E8-2E7F-42BA-9B03-B8B78A094D22}" type="presParOf" srcId="{59CCE39A-EDBD-480C-A79C-73787040433E}" destId="{A1B747FD-4554-446B-93BD-87E683CA6E8A}" srcOrd="0" destOrd="0" presId="urn:microsoft.com/office/officeart/2005/8/layout/hierarchy1"/>
    <dgm:cxn modelId="{FC4B3BAC-7BDE-4B13-AF45-148C4D4D1CBC}" type="presParOf" srcId="{59CCE39A-EDBD-480C-A79C-73787040433E}" destId="{FC00EA52-C81E-45C3-BADE-A807A92DE71C}" srcOrd="1" destOrd="0" presId="urn:microsoft.com/office/officeart/2005/8/layout/hierarchy1"/>
    <dgm:cxn modelId="{64040AAA-D51A-48A9-B524-FEF987F0AB85}" type="presParOf" srcId="{FC00EA52-C81E-45C3-BADE-A807A92DE71C}" destId="{1FA0C320-2582-4E8B-B210-866F2719CFF3}" srcOrd="0" destOrd="0" presId="urn:microsoft.com/office/officeart/2005/8/layout/hierarchy1"/>
    <dgm:cxn modelId="{5B070C8D-E352-4D3B-A69D-B18ECC250407}" type="presParOf" srcId="{1FA0C320-2582-4E8B-B210-866F2719CFF3}" destId="{C6F1ACFE-0F1A-4D3E-8C60-EE9B96194479}" srcOrd="0" destOrd="0" presId="urn:microsoft.com/office/officeart/2005/8/layout/hierarchy1"/>
    <dgm:cxn modelId="{82BCEBED-A1FA-4B41-896F-888F57191F79}" type="presParOf" srcId="{1FA0C320-2582-4E8B-B210-866F2719CFF3}" destId="{C7006436-B7D9-42FB-A1F6-DCF3BC3626E8}" srcOrd="1" destOrd="0" presId="urn:microsoft.com/office/officeart/2005/8/layout/hierarchy1"/>
    <dgm:cxn modelId="{7160D5E7-14AF-4E86-8A4C-78561A31A179}" type="presParOf" srcId="{FC00EA52-C81E-45C3-BADE-A807A92DE71C}" destId="{CAF4625A-ABF4-4D27-818B-814D75518593}" srcOrd="1" destOrd="0" presId="urn:microsoft.com/office/officeart/2005/8/layout/hierarchy1"/>
    <dgm:cxn modelId="{A46B18E8-1AE0-47EE-8E23-E1BB580AD113}" type="presParOf" srcId="{59CCE39A-EDBD-480C-A79C-73787040433E}" destId="{B604EB4C-B2DA-49BF-A502-521820BA9A32}" srcOrd="2" destOrd="0" presId="urn:microsoft.com/office/officeart/2005/8/layout/hierarchy1"/>
    <dgm:cxn modelId="{A6D7CE7C-9232-4717-B6BE-337EA6296514}" type="presParOf" srcId="{59CCE39A-EDBD-480C-A79C-73787040433E}" destId="{905A7887-32E0-4BAB-9C60-5FEE4A41BB91}" srcOrd="3" destOrd="0" presId="urn:microsoft.com/office/officeart/2005/8/layout/hierarchy1"/>
    <dgm:cxn modelId="{296069BA-7B42-4797-B6FE-A5A919A8285C}" type="presParOf" srcId="{905A7887-32E0-4BAB-9C60-5FEE4A41BB91}" destId="{93A81239-C18B-40C6-832C-3116AFAABA02}" srcOrd="0" destOrd="0" presId="urn:microsoft.com/office/officeart/2005/8/layout/hierarchy1"/>
    <dgm:cxn modelId="{857157EF-60C5-4C7F-8017-AA1B2ED1542D}" type="presParOf" srcId="{93A81239-C18B-40C6-832C-3116AFAABA02}" destId="{E0980339-413E-46BC-A9BA-7921E071E768}" srcOrd="0" destOrd="0" presId="urn:microsoft.com/office/officeart/2005/8/layout/hierarchy1"/>
    <dgm:cxn modelId="{82BF7C9E-F9DB-4F70-B4EA-447AB4CFD2BC}" type="presParOf" srcId="{93A81239-C18B-40C6-832C-3116AFAABA02}" destId="{B442AFCA-F71D-4AC3-8F59-84D9B051B229}" srcOrd="1" destOrd="0" presId="urn:microsoft.com/office/officeart/2005/8/layout/hierarchy1"/>
    <dgm:cxn modelId="{98FB84BE-A632-438D-9A7D-92C082C0B7C3}" type="presParOf" srcId="{905A7887-32E0-4BAB-9C60-5FEE4A41BB91}" destId="{F21F9F1A-C784-4289-864E-FFA7EEA04C38}" srcOrd="1" destOrd="0" presId="urn:microsoft.com/office/officeart/2005/8/layout/hierarchy1"/>
    <dgm:cxn modelId="{C27EC2D8-AFF8-45B1-9F15-6756D1EAFE1E}" type="presParOf" srcId="{F21F9F1A-C784-4289-864E-FFA7EEA04C38}" destId="{3AAA53A9-BAE6-4D79-B7DF-3CB4596332F0}" srcOrd="0" destOrd="0" presId="urn:microsoft.com/office/officeart/2005/8/layout/hierarchy1"/>
    <dgm:cxn modelId="{7F4F5514-495D-4017-982C-1856EB3BF724}" type="presParOf" srcId="{F21F9F1A-C784-4289-864E-FFA7EEA04C38}" destId="{D5FAA104-C666-4283-A08A-7FE392AD2440}" srcOrd="1" destOrd="0" presId="urn:microsoft.com/office/officeart/2005/8/layout/hierarchy1"/>
    <dgm:cxn modelId="{8796AB99-B324-4A9E-B6B5-1D46DFADF62C}" type="presParOf" srcId="{D5FAA104-C666-4283-A08A-7FE392AD2440}" destId="{6A58CE30-7AF1-4C2D-A6F3-3A2F646C4308}" srcOrd="0" destOrd="0" presId="urn:microsoft.com/office/officeart/2005/8/layout/hierarchy1"/>
    <dgm:cxn modelId="{DF6530AE-C280-48C4-ADDA-6B9BCD28232A}" type="presParOf" srcId="{6A58CE30-7AF1-4C2D-A6F3-3A2F646C4308}" destId="{516C5676-B97C-4530-8B0E-6187E0530647}" srcOrd="0" destOrd="0" presId="urn:microsoft.com/office/officeart/2005/8/layout/hierarchy1"/>
    <dgm:cxn modelId="{9855CF1E-F7BB-429A-A5EE-D65994ED6DA3}" type="presParOf" srcId="{6A58CE30-7AF1-4C2D-A6F3-3A2F646C4308}" destId="{A9C044EA-4419-40AB-B814-BC730DE6F961}" srcOrd="1" destOrd="0" presId="urn:microsoft.com/office/officeart/2005/8/layout/hierarchy1"/>
    <dgm:cxn modelId="{3AD7E3BF-724E-45FD-B314-68249F592188}" type="presParOf" srcId="{D5FAA104-C666-4283-A08A-7FE392AD2440}" destId="{BDC729A4-B508-4EF4-BBE7-A083BF8AC71A}" srcOrd="1" destOrd="0" presId="urn:microsoft.com/office/officeart/2005/8/layout/hierarchy1"/>
    <dgm:cxn modelId="{C85645CD-711C-406C-BA73-9FB4BAD48274}" type="presParOf" srcId="{F21F9F1A-C784-4289-864E-FFA7EEA04C38}" destId="{049AFE23-783A-439D-8539-CE5D051FEDD0}" srcOrd="2" destOrd="0" presId="urn:microsoft.com/office/officeart/2005/8/layout/hierarchy1"/>
    <dgm:cxn modelId="{6074DFBD-3658-4578-B1D4-00DC06FF4779}" type="presParOf" srcId="{F21F9F1A-C784-4289-864E-FFA7EEA04C38}" destId="{FD926512-75A7-44DE-80E7-6FECF291BDA2}" srcOrd="3" destOrd="0" presId="urn:microsoft.com/office/officeart/2005/8/layout/hierarchy1"/>
    <dgm:cxn modelId="{D580934A-0A06-41C9-B7E1-E585E58F5DC3}" type="presParOf" srcId="{FD926512-75A7-44DE-80E7-6FECF291BDA2}" destId="{07512C04-103E-4928-A122-C3D3FE1FACE1}" srcOrd="0" destOrd="0" presId="urn:microsoft.com/office/officeart/2005/8/layout/hierarchy1"/>
    <dgm:cxn modelId="{EA6D4AD0-780B-44DF-9D56-3E43D4626F95}" type="presParOf" srcId="{07512C04-103E-4928-A122-C3D3FE1FACE1}" destId="{3D3B1777-9DB2-4D4B-A39D-64B5ABE9A1C3}" srcOrd="0" destOrd="0" presId="urn:microsoft.com/office/officeart/2005/8/layout/hierarchy1"/>
    <dgm:cxn modelId="{A478FA3A-3A70-4FAA-B0F2-BEF68EDE1596}" type="presParOf" srcId="{07512C04-103E-4928-A122-C3D3FE1FACE1}" destId="{A89E170B-1A4C-43F3-8292-3188A96A5958}" srcOrd="1" destOrd="0" presId="urn:microsoft.com/office/officeart/2005/8/layout/hierarchy1"/>
    <dgm:cxn modelId="{09204BF8-7203-49F3-988F-9B27D6C3BBE3}" type="presParOf" srcId="{FD926512-75A7-44DE-80E7-6FECF291BDA2}" destId="{C00E7766-540A-4B0A-8F57-6F6C4A322386}" srcOrd="1" destOrd="0" presId="urn:microsoft.com/office/officeart/2005/8/layout/hierarchy1"/>
    <dgm:cxn modelId="{AFC8E115-8C4C-4F7F-AB0A-0DD3D7B31C99}" type="presParOf" srcId="{F21F9F1A-C784-4289-864E-FFA7EEA04C38}" destId="{FCF26BCD-E4F6-42A0-8066-9B830D9EAF55}" srcOrd="4" destOrd="0" presId="urn:microsoft.com/office/officeart/2005/8/layout/hierarchy1"/>
    <dgm:cxn modelId="{0E281FF9-7054-489D-BE52-D3F82C59AD29}" type="presParOf" srcId="{F21F9F1A-C784-4289-864E-FFA7EEA04C38}" destId="{05680F06-AC07-4F01-A0E8-04E63923F160}" srcOrd="5" destOrd="0" presId="urn:microsoft.com/office/officeart/2005/8/layout/hierarchy1"/>
    <dgm:cxn modelId="{AF97E697-7BBC-47CB-ADFF-9B4A9158B9E6}" type="presParOf" srcId="{05680F06-AC07-4F01-A0E8-04E63923F160}" destId="{D0F8ADEA-7A35-4ABF-A3F4-F856F22B49C1}" srcOrd="0" destOrd="0" presId="urn:microsoft.com/office/officeart/2005/8/layout/hierarchy1"/>
    <dgm:cxn modelId="{4A8B4654-251F-4B93-86E8-240C8C792F97}" type="presParOf" srcId="{D0F8ADEA-7A35-4ABF-A3F4-F856F22B49C1}" destId="{53995E27-52CB-4271-BF71-CB84933C8359}" srcOrd="0" destOrd="0" presId="urn:microsoft.com/office/officeart/2005/8/layout/hierarchy1"/>
    <dgm:cxn modelId="{346B55D8-E232-48C3-BAFB-09FE7A94F8C5}" type="presParOf" srcId="{D0F8ADEA-7A35-4ABF-A3F4-F856F22B49C1}" destId="{27BDFFBE-1661-45E2-B9E6-B8BA994EBA72}" srcOrd="1" destOrd="0" presId="urn:microsoft.com/office/officeart/2005/8/layout/hierarchy1"/>
    <dgm:cxn modelId="{934F121D-4EA8-49FD-B185-BFFDBF1066CB}" type="presParOf" srcId="{05680F06-AC07-4F01-A0E8-04E63923F160}" destId="{DD26A555-6EAA-4FC3-9662-670806CBE876}" srcOrd="1" destOrd="0" presId="urn:microsoft.com/office/officeart/2005/8/layout/hierarchy1"/>
    <dgm:cxn modelId="{FE4D960D-C5BF-494E-98BF-FAA907F5CDE9}" type="presParOf" srcId="{59CCE39A-EDBD-480C-A79C-73787040433E}" destId="{7B7FD685-B940-429F-98BE-8F1900B02618}" srcOrd="4" destOrd="0" presId="urn:microsoft.com/office/officeart/2005/8/layout/hierarchy1"/>
    <dgm:cxn modelId="{E2863299-55CE-4404-BC5C-F1568368EEA7}" type="presParOf" srcId="{59CCE39A-EDBD-480C-A79C-73787040433E}" destId="{CC321A69-6315-4458-8E23-6BAF46FD7EB9}" srcOrd="5" destOrd="0" presId="urn:microsoft.com/office/officeart/2005/8/layout/hierarchy1"/>
    <dgm:cxn modelId="{E47C3203-13AC-4C83-B720-11C5C58ED33A}" type="presParOf" srcId="{CC321A69-6315-4458-8E23-6BAF46FD7EB9}" destId="{4A37A3EF-25A8-430F-A0F3-4BCD72D754C5}" srcOrd="0" destOrd="0" presId="urn:microsoft.com/office/officeart/2005/8/layout/hierarchy1"/>
    <dgm:cxn modelId="{D880430C-8DC5-42F5-B8AE-C893A666B228}" type="presParOf" srcId="{4A37A3EF-25A8-430F-A0F3-4BCD72D754C5}" destId="{4E82C1FF-88B4-46B1-A867-3B1AE38AF34E}" srcOrd="0" destOrd="0" presId="urn:microsoft.com/office/officeart/2005/8/layout/hierarchy1"/>
    <dgm:cxn modelId="{7089AA7B-82E0-45B3-B22B-595772FD0929}" type="presParOf" srcId="{4A37A3EF-25A8-430F-A0F3-4BCD72D754C5}" destId="{FC9E74F7-296A-4977-9604-096B3A24CE8B}" srcOrd="1" destOrd="0" presId="urn:microsoft.com/office/officeart/2005/8/layout/hierarchy1"/>
    <dgm:cxn modelId="{1D8FCCEC-F10B-47E0-A56D-9A59D0F1A059}" type="presParOf" srcId="{CC321A69-6315-4458-8E23-6BAF46FD7EB9}" destId="{A5C09CFD-53D6-4A53-9F2B-E9ED1D3C8AE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100%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987126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E87AD44E-D586-4676-8620-CCEE40A92CF3}" type="presOf" srcId="{6AA67EB3-73B9-42D0-A73D-E1171EF48905}" destId="{DA37F139-A183-444F-8974-6954FADFC66F}" srcOrd="0" destOrd="0" presId="urn:microsoft.com/office/officeart/2005/8/layout/arrow2"/>
    <dgm:cxn modelId="{54A65FE8-48DD-4581-926D-4DB1BD82422B}" type="presOf" srcId="{B7B04CE6-0D50-4BD1-B9F1-F653E76769C0}" destId="{C522D3AE-5E53-4364-B4F5-711F518D2380}" srcOrd="0" destOrd="0" presId="urn:microsoft.com/office/officeart/2005/8/layout/arrow2"/>
    <dgm:cxn modelId="{18C08252-22E3-43FA-9A8E-21EEA1456DC5}" type="presParOf" srcId="{DA37F139-A183-444F-8974-6954FADFC66F}" destId="{F2229DA9-69C2-4BFB-A8A6-B2CBDA3E1420}" srcOrd="0" destOrd="0" presId="urn:microsoft.com/office/officeart/2005/8/layout/arrow2"/>
    <dgm:cxn modelId="{0D7CE1E2-55C0-43CB-B06A-30AF6AAB5EEC}" type="presParOf" srcId="{DA37F139-A183-444F-8974-6954FADFC66F}" destId="{C5B20276-AA92-4694-817A-D803478D09DD}" srcOrd="1" destOrd="0" presId="urn:microsoft.com/office/officeart/2005/8/layout/arrow2"/>
    <dgm:cxn modelId="{186EE82D-C61E-44DD-AABC-1E11BA3D1E14}" type="presParOf" srcId="{C5B20276-AA92-4694-817A-D803478D09DD}" destId="{9FE9F764-513A-4BE3-97EF-74ADBD292242}" srcOrd="0" destOrd="0" presId="urn:microsoft.com/office/officeart/2005/8/layout/arrow2"/>
    <dgm:cxn modelId="{50B10064-0938-4AF6-8A37-17A321CAA8CF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6DA80C6-E72F-4EBA-8002-B42158FD9C69}" type="doc">
      <dgm:prSet loTypeId="urn:microsoft.com/office/officeart/2005/8/layout/pyramid2" loCatId="list" qsTypeId="urn:microsoft.com/office/officeart/2005/8/quickstyle/simple1" qsCatId="simple" csTypeId="urn:microsoft.com/office/officeart/2005/8/colors/colorful5" csCatId="colorful" phldr="1"/>
      <dgm:spPr/>
    </dgm:pt>
    <dgm:pt modelId="{45315A5A-2F3B-4810-A1A8-6B1C3A3B8BF8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Государственная пошлина за совершение нотариальных действий должностными  лицами органов местного самоуправления, уполномоченными в соответствии с законодательными актами Российской Федерации на совершение нотариальных действий (сумма платежа (перерасчеты, недоимка и задолженность по  соответствующему платежу, в том числе по отмененному))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06939A6-4256-42AE-A88A-795C033B9481}" type="parTrans" cxnId="{270438C4-968B-4E90-9FB9-5546C0866244}">
      <dgm:prSet/>
      <dgm:spPr/>
      <dgm:t>
        <a:bodyPr/>
        <a:lstStyle/>
        <a:p>
          <a:endParaRPr lang="ru-RU"/>
        </a:p>
      </dgm:t>
    </dgm:pt>
    <dgm:pt modelId="{A17136A8-FF39-4E6A-9C76-A42A6B0172C8}" type="sibTrans" cxnId="{270438C4-968B-4E90-9FB9-5546C0866244}">
      <dgm:prSet/>
      <dgm:spPr/>
      <dgm:t>
        <a:bodyPr/>
        <a:lstStyle/>
        <a:p>
          <a:endParaRPr lang="ru-RU"/>
        </a:p>
      </dgm:t>
    </dgm:pt>
    <dgm:pt modelId="{C7328161-7C62-42F1-89B8-634D65C00A39}" type="pres">
      <dgm:prSet presAssocID="{F6DA80C6-E72F-4EBA-8002-B42158FD9C69}" presName="compositeShape" presStyleCnt="0">
        <dgm:presLayoutVars>
          <dgm:dir/>
          <dgm:resizeHandles/>
        </dgm:presLayoutVars>
      </dgm:prSet>
      <dgm:spPr/>
    </dgm:pt>
    <dgm:pt modelId="{1FEF57B7-B71F-4D17-94CB-4D8665F254FA}" type="pres">
      <dgm:prSet presAssocID="{F6DA80C6-E72F-4EBA-8002-B42158FD9C69}" presName="pyramid" presStyleLbl="node1" presStyleIdx="0" presStyleCnt="1" custScaleX="72107"/>
      <dgm:spPr/>
      <dgm:t>
        <a:bodyPr/>
        <a:lstStyle/>
        <a:p>
          <a:endParaRPr lang="ru-RU"/>
        </a:p>
      </dgm:t>
    </dgm:pt>
    <dgm:pt modelId="{DC85F87E-6415-4BEF-B510-27E0AE41FA58}" type="pres">
      <dgm:prSet presAssocID="{F6DA80C6-E72F-4EBA-8002-B42158FD9C69}" presName="theList" presStyleCnt="0"/>
      <dgm:spPr/>
    </dgm:pt>
    <dgm:pt modelId="{24860B3B-D848-4A3B-871E-6F5BC8130956}" type="pres">
      <dgm:prSet presAssocID="{45315A5A-2F3B-4810-A1A8-6B1C3A3B8BF8}" presName="aNode" presStyleLbl="fgAcc1" presStyleIdx="0" presStyleCnt="1" custScaleX="95448" custScaleY="187852" custLinFactY="81678" custLinFactNeighborX="-137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F72DD-C7F3-4E59-9FC4-20493C71A6BB}" type="pres">
      <dgm:prSet presAssocID="{45315A5A-2F3B-4810-A1A8-6B1C3A3B8BF8}" presName="aSpace" presStyleCnt="0"/>
      <dgm:spPr/>
    </dgm:pt>
  </dgm:ptLst>
  <dgm:cxnLst>
    <dgm:cxn modelId="{A04C0695-726F-4267-8BBF-8F8655FECF06}" type="presOf" srcId="{45315A5A-2F3B-4810-A1A8-6B1C3A3B8BF8}" destId="{24860B3B-D848-4A3B-871E-6F5BC8130956}" srcOrd="0" destOrd="0" presId="urn:microsoft.com/office/officeart/2005/8/layout/pyramid2"/>
    <dgm:cxn modelId="{7F83293B-DA12-4FC3-B198-7BE61025F24B}" type="presOf" srcId="{F6DA80C6-E72F-4EBA-8002-B42158FD9C69}" destId="{C7328161-7C62-42F1-89B8-634D65C00A39}" srcOrd="0" destOrd="0" presId="urn:microsoft.com/office/officeart/2005/8/layout/pyramid2"/>
    <dgm:cxn modelId="{270438C4-968B-4E90-9FB9-5546C0866244}" srcId="{F6DA80C6-E72F-4EBA-8002-B42158FD9C69}" destId="{45315A5A-2F3B-4810-A1A8-6B1C3A3B8BF8}" srcOrd="0" destOrd="0" parTransId="{B06939A6-4256-42AE-A88A-795C033B9481}" sibTransId="{A17136A8-FF39-4E6A-9C76-A42A6B0172C8}"/>
    <dgm:cxn modelId="{A89A74A7-C20D-4A9C-BEC9-201F102890BA}" type="presParOf" srcId="{C7328161-7C62-42F1-89B8-634D65C00A39}" destId="{1FEF57B7-B71F-4D17-94CB-4D8665F254FA}" srcOrd="0" destOrd="0" presId="urn:microsoft.com/office/officeart/2005/8/layout/pyramid2"/>
    <dgm:cxn modelId="{C5882E01-A31E-48EC-9057-6C73FB944A22}" type="presParOf" srcId="{C7328161-7C62-42F1-89B8-634D65C00A39}" destId="{DC85F87E-6415-4BEF-B510-27E0AE41FA58}" srcOrd="1" destOrd="0" presId="urn:microsoft.com/office/officeart/2005/8/layout/pyramid2"/>
    <dgm:cxn modelId="{40AECD24-69A6-4052-AAA8-C592ACC37408}" type="presParOf" srcId="{DC85F87E-6415-4BEF-B510-27E0AE41FA58}" destId="{24860B3B-D848-4A3B-871E-6F5BC8130956}" srcOrd="0" destOrd="0" presId="urn:microsoft.com/office/officeart/2005/8/layout/pyramid2"/>
    <dgm:cxn modelId="{B25A986C-C688-4827-9A2B-408AAA8B26B0}" type="presParOf" srcId="{DC85F87E-6415-4BEF-B510-27E0AE41FA58}" destId="{BFFF72DD-C7F3-4E59-9FC4-20493C71A6BB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102,3%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21208344" custLinFactNeighborX="5000" custLinFactNeighborY="-3329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-52162" custLinFactNeighborX="-62612" custLinFactNeighborY="-100000"/>
      <dgm:spPr/>
    </dgm:pt>
    <dgm:pt modelId="{C522D3AE-5E53-4364-B4F5-711F518D2380}" type="pres">
      <dgm:prSet presAssocID="{B7B04CE6-0D50-4BD1-B9F1-F653E76769C0}" presName="textBox1" presStyleLbl="revTx" presStyleIdx="0" presStyleCnt="1" custAng="0" custScaleX="250000" custScaleY="208893" custLinFactNeighborX="-48214" custLinFactNeighborY="-64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10D20F44-047C-4244-8B01-D89117A80B29}" type="presOf" srcId="{6AA67EB3-73B9-42D0-A73D-E1171EF48905}" destId="{DA37F139-A183-444F-8974-6954FADFC66F}" srcOrd="0" destOrd="0" presId="urn:microsoft.com/office/officeart/2005/8/layout/arrow2"/>
    <dgm:cxn modelId="{B5E42E74-5171-4A7A-8C4A-88B478E8D0C8}" type="presOf" srcId="{B7B04CE6-0D50-4BD1-B9F1-F653E76769C0}" destId="{C522D3AE-5E53-4364-B4F5-711F518D2380}" srcOrd="0" destOrd="0" presId="urn:microsoft.com/office/officeart/2005/8/layout/arrow2"/>
    <dgm:cxn modelId="{441941F0-8AA7-4A63-BF89-C699D52B13B9}" type="presParOf" srcId="{DA37F139-A183-444F-8974-6954FADFC66F}" destId="{F2229DA9-69C2-4BFB-A8A6-B2CBDA3E1420}" srcOrd="0" destOrd="0" presId="urn:microsoft.com/office/officeart/2005/8/layout/arrow2"/>
    <dgm:cxn modelId="{03420D55-2FB9-4AAF-8632-C15A3041B1B4}" type="presParOf" srcId="{DA37F139-A183-444F-8974-6954FADFC66F}" destId="{C5B20276-AA92-4694-817A-D803478D09DD}" srcOrd="1" destOrd="0" presId="urn:microsoft.com/office/officeart/2005/8/layout/arrow2"/>
    <dgm:cxn modelId="{1721370D-6FBA-4A78-BE0D-CD12B8CD5C6F}" type="presParOf" srcId="{C5B20276-AA92-4694-817A-D803478D09DD}" destId="{9FE9F764-513A-4BE3-97EF-74ADBD292242}" srcOrd="0" destOrd="0" presId="urn:microsoft.com/office/officeart/2005/8/layout/arrow2"/>
    <dgm:cxn modelId="{1957BA72-0877-45A3-8805-8395919EBAE2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smtClean="0">
              <a:latin typeface="Times New Roman" pitchFamily="18" charset="0"/>
              <a:cs typeface="Times New Roman" pitchFamily="18" charset="0"/>
            </a:rPr>
            <a:t>102,4%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21389334" custLinFactNeighborX="5000" custLinFactNeighborY="-3329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-52162" custLinFactNeighborX="-62612" custLinFactNeighborY="-100000"/>
      <dgm:spPr/>
    </dgm:pt>
    <dgm:pt modelId="{C522D3AE-5E53-4364-B4F5-711F518D2380}" type="pres">
      <dgm:prSet presAssocID="{B7B04CE6-0D50-4BD1-B9F1-F653E76769C0}" presName="textBox1" presStyleLbl="revTx" presStyleIdx="0" presStyleCnt="1" custAng="0" custScaleX="250000" custScaleY="153479" custLinFactNeighborX="-13939" custLinFactNeighborY="-52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05822EF6-7B38-47FA-9E04-93D1647C2665}" type="presOf" srcId="{6AA67EB3-73B9-42D0-A73D-E1171EF48905}" destId="{DA37F139-A183-444F-8974-6954FADFC66F}" srcOrd="0" destOrd="0" presId="urn:microsoft.com/office/officeart/2005/8/layout/arrow2"/>
    <dgm:cxn modelId="{9118F698-9CFE-4FA6-9831-2E30590E880F}" type="presOf" srcId="{B7B04CE6-0D50-4BD1-B9F1-F653E76769C0}" destId="{C522D3AE-5E53-4364-B4F5-711F518D2380}" srcOrd="0" destOrd="0" presId="urn:microsoft.com/office/officeart/2005/8/layout/arrow2"/>
    <dgm:cxn modelId="{AA4925BF-8513-4282-AB44-373914B7611E}" type="presParOf" srcId="{DA37F139-A183-444F-8974-6954FADFC66F}" destId="{F2229DA9-69C2-4BFB-A8A6-B2CBDA3E1420}" srcOrd="0" destOrd="0" presId="urn:microsoft.com/office/officeart/2005/8/layout/arrow2"/>
    <dgm:cxn modelId="{4E968B26-AAFF-4634-8A01-3B7E6765F7A0}" type="presParOf" srcId="{DA37F139-A183-444F-8974-6954FADFC66F}" destId="{C5B20276-AA92-4694-817A-D803478D09DD}" srcOrd="1" destOrd="0" presId="urn:microsoft.com/office/officeart/2005/8/layout/arrow2"/>
    <dgm:cxn modelId="{94916F57-C436-4B90-8BD3-5BB0C9F90903}" type="presParOf" srcId="{C5B20276-AA92-4694-817A-D803478D09DD}" destId="{9FE9F764-513A-4BE3-97EF-74ADBD292242}" srcOrd="0" destOrd="0" presId="urn:microsoft.com/office/officeart/2005/8/layout/arrow2"/>
    <dgm:cxn modelId="{07AFCCC8-C938-4B6C-8F3F-CF216A501558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DB4B50-A3CE-424F-9602-F298A30B35CB}" type="doc">
      <dgm:prSet loTypeId="urn:microsoft.com/office/officeart/2005/8/layout/target3" loCatId="relationship" qsTypeId="urn:microsoft.com/office/officeart/2005/8/quickstyle/3d2#2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13C9601A-9BB0-4BD7-92BB-32CC2AEA65B1}">
      <dgm:prSet phldrT="[Текст]" custT="1"/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Прогнозе социально-экономического развития</a:t>
          </a:r>
        </a:p>
      </dgm:t>
    </dgm:pt>
    <dgm:pt modelId="{819E624C-6763-4DB7-ACCD-F27E0A04D687}" type="parTrans" cxnId="{3A1EA1AB-FE77-4216-8802-B26E30A34533}">
      <dgm:prSet/>
      <dgm:spPr/>
      <dgm:t>
        <a:bodyPr/>
        <a:lstStyle/>
        <a:p>
          <a:endParaRPr lang="ru-RU"/>
        </a:p>
      </dgm:t>
    </dgm:pt>
    <dgm:pt modelId="{799C3094-1C61-4BBE-B40B-AA649E600DC3}" type="sibTrans" cxnId="{3A1EA1AB-FE77-4216-8802-B26E30A34533}">
      <dgm:prSet/>
      <dgm:spPr/>
      <dgm:t>
        <a:bodyPr/>
        <a:lstStyle/>
        <a:p>
          <a:endParaRPr lang="ru-RU"/>
        </a:p>
      </dgm:t>
    </dgm:pt>
    <dgm:pt modelId="{3D965F43-8ED3-46EC-99B0-D83709E0C187}">
      <dgm:prSet phldrT="[Текст]" custT="1"/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Основных направлениях бюджетной и налоговой политики</a:t>
          </a:r>
        </a:p>
      </dgm:t>
    </dgm:pt>
    <dgm:pt modelId="{54BACD0F-C3ED-4CE5-B640-037C1E48DAB0}" type="parTrans" cxnId="{BF70DB1D-98E9-4735-AA42-5D6AB7F6269D}">
      <dgm:prSet/>
      <dgm:spPr/>
      <dgm:t>
        <a:bodyPr/>
        <a:lstStyle/>
        <a:p>
          <a:endParaRPr lang="ru-RU"/>
        </a:p>
      </dgm:t>
    </dgm:pt>
    <dgm:pt modelId="{2DAFD24A-775C-43A5-B2B2-EC2A82669412}" type="sibTrans" cxnId="{BF70DB1D-98E9-4735-AA42-5D6AB7F6269D}">
      <dgm:prSet/>
      <dgm:spPr/>
      <dgm:t>
        <a:bodyPr/>
        <a:lstStyle/>
        <a:p>
          <a:endParaRPr lang="ru-RU"/>
        </a:p>
      </dgm:t>
    </dgm:pt>
    <dgm:pt modelId="{2728D7F4-C9F0-433F-8BE9-6C418B19E4BF}">
      <dgm:prSet custT="1"/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Муниципальных программах</a:t>
          </a:r>
        </a:p>
      </dgm:t>
    </dgm:pt>
    <dgm:pt modelId="{50AAACC4-E56C-4278-8B8F-3E7438FA7A56}" type="parTrans" cxnId="{7A0A9ED6-3370-406F-B719-56B99461D22D}">
      <dgm:prSet/>
      <dgm:spPr/>
      <dgm:t>
        <a:bodyPr/>
        <a:lstStyle/>
        <a:p>
          <a:endParaRPr lang="ru-RU"/>
        </a:p>
      </dgm:t>
    </dgm:pt>
    <dgm:pt modelId="{B7032CCA-8CBC-42AF-8DFF-E0F58A9FD156}" type="sibTrans" cxnId="{7A0A9ED6-3370-406F-B719-56B99461D22D}">
      <dgm:prSet/>
      <dgm:spPr/>
      <dgm:t>
        <a:bodyPr/>
        <a:lstStyle/>
        <a:p>
          <a:endParaRPr lang="ru-RU"/>
        </a:p>
      </dgm:t>
    </dgm:pt>
    <dgm:pt modelId="{532413F2-4FCC-42CD-B7E4-B8C41657C8C6}" type="pres">
      <dgm:prSet presAssocID="{6DDB4B50-A3CE-424F-9602-F298A30B35C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882B8D-1106-4A3E-8B94-4C19C5F84450}" type="pres">
      <dgm:prSet presAssocID="{13C9601A-9BB0-4BD7-92BB-32CC2AEA65B1}" presName="circle1" presStyleLbl="node1" presStyleIdx="0" presStyleCnt="3"/>
      <dgm:spPr/>
    </dgm:pt>
    <dgm:pt modelId="{A4E39E4C-0617-4D50-887B-4408A72AEC01}" type="pres">
      <dgm:prSet presAssocID="{13C9601A-9BB0-4BD7-92BB-32CC2AEA65B1}" presName="space" presStyleCnt="0"/>
      <dgm:spPr/>
    </dgm:pt>
    <dgm:pt modelId="{3E8BFCE3-91A3-45ED-A5A8-89C24E6940A1}" type="pres">
      <dgm:prSet presAssocID="{13C9601A-9BB0-4BD7-92BB-32CC2AEA65B1}" presName="rect1" presStyleLbl="alignAcc1" presStyleIdx="0" presStyleCnt="3"/>
      <dgm:spPr/>
      <dgm:t>
        <a:bodyPr/>
        <a:lstStyle/>
        <a:p>
          <a:endParaRPr lang="ru-RU"/>
        </a:p>
      </dgm:t>
    </dgm:pt>
    <dgm:pt modelId="{792726D9-ADBF-4E06-B4D8-9345C90273F8}" type="pres">
      <dgm:prSet presAssocID="{3D965F43-8ED3-46EC-99B0-D83709E0C187}" presName="vertSpace2" presStyleLbl="node1" presStyleIdx="0" presStyleCnt="3"/>
      <dgm:spPr/>
    </dgm:pt>
    <dgm:pt modelId="{D4641024-AD52-40D5-831E-4FB25402BA94}" type="pres">
      <dgm:prSet presAssocID="{3D965F43-8ED3-46EC-99B0-D83709E0C187}" presName="circle2" presStyleLbl="node1" presStyleIdx="1" presStyleCnt="3"/>
      <dgm:spPr/>
    </dgm:pt>
    <dgm:pt modelId="{43C5D285-0DC9-4BC0-872E-994CA6AD8AE8}" type="pres">
      <dgm:prSet presAssocID="{3D965F43-8ED3-46EC-99B0-D83709E0C187}" presName="rect2" presStyleLbl="alignAcc1" presStyleIdx="1" presStyleCnt="3" custLinFactNeighborX="-435" custLinFactNeighborY="-1985"/>
      <dgm:spPr/>
      <dgm:t>
        <a:bodyPr/>
        <a:lstStyle/>
        <a:p>
          <a:endParaRPr lang="ru-RU"/>
        </a:p>
      </dgm:t>
    </dgm:pt>
    <dgm:pt modelId="{D5D352D3-BAFD-4CC4-A828-ABA53AA91BFC}" type="pres">
      <dgm:prSet presAssocID="{2728D7F4-C9F0-433F-8BE9-6C418B19E4BF}" presName="vertSpace3" presStyleLbl="node1" presStyleIdx="1" presStyleCnt="3"/>
      <dgm:spPr/>
    </dgm:pt>
    <dgm:pt modelId="{F8521D59-C398-472D-8019-C39002A5BBC0}" type="pres">
      <dgm:prSet presAssocID="{2728D7F4-C9F0-433F-8BE9-6C418B19E4BF}" presName="circle3" presStyleLbl="node1" presStyleIdx="2" presStyleCnt="3"/>
      <dgm:spPr/>
    </dgm:pt>
    <dgm:pt modelId="{4D639419-00BF-4345-BB6B-6230C84C598B}" type="pres">
      <dgm:prSet presAssocID="{2728D7F4-C9F0-433F-8BE9-6C418B19E4BF}" presName="rect3" presStyleLbl="alignAcc1" presStyleIdx="2" presStyleCnt="3"/>
      <dgm:spPr/>
      <dgm:t>
        <a:bodyPr/>
        <a:lstStyle/>
        <a:p>
          <a:endParaRPr lang="ru-RU"/>
        </a:p>
      </dgm:t>
    </dgm:pt>
    <dgm:pt modelId="{1A79671E-6F3B-4C85-8249-55A7F7A20E54}" type="pres">
      <dgm:prSet presAssocID="{13C9601A-9BB0-4BD7-92BB-32CC2AEA65B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1CAAA-57F5-4460-B364-B958852677B8}" type="pres">
      <dgm:prSet presAssocID="{3D965F43-8ED3-46EC-99B0-D83709E0C18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F5F71-A319-4812-8DE1-767BAC5177A6}" type="pres">
      <dgm:prSet presAssocID="{2728D7F4-C9F0-433F-8BE9-6C418B19E4B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A9ED6-3370-406F-B719-56B99461D22D}" srcId="{6DDB4B50-A3CE-424F-9602-F298A30B35CB}" destId="{2728D7F4-C9F0-433F-8BE9-6C418B19E4BF}" srcOrd="2" destOrd="0" parTransId="{50AAACC4-E56C-4278-8B8F-3E7438FA7A56}" sibTransId="{B7032CCA-8CBC-42AF-8DFF-E0F58A9FD156}"/>
    <dgm:cxn modelId="{19083BB8-285A-45A9-82B4-3D1018F6BF66}" type="presOf" srcId="{6DDB4B50-A3CE-424F-9602-F298A30B35CB}" destId="{532413F2-4FCC-42CD-B7E4-B8C41657C8C6}" srcOrd="0" destOrd="0" presId="urn:microsoft.com/office/officeart/2005/8/layout/target3"/>
    <dgm:cxn modelId="{1C4B2223-BBBB-45C4-8565-A0B613935987}" type="presOf" srcId="{13C9601A-9BB0-4BD7-92BB-32CC2AEA65B1}" destId="{3E8BFCE3-91A3-45ED-A5A8-89C24E6940A1}" srcOrd="0" destOrd="0" presId="urn:microsoft.com/office/officeart/2005/8/layout/target3"/>
    <dgm:cxn modelId="{7244584D-CBC1-44FC-A95E-1A4391B16E7C}" type="presOf" srcId="{2728D7F4-C9F0-433F-8BE9-6C418B19E4BF}" destId="{711F5F71-A319-4812-8DE1-767BAC5177A6}" srcOrd="1" destOrd="0" presId="urn:microsoft.com/office/officeart/2005/8/layout/target3"/>
    <dgm:cxn modelId="{3A1EA1AB-FE77-4216-8802-B26E30A34533}" srcId="{6DDB4B50-A3CE-424F-9602-F298A30B35CB}" destId="{13C9601A-9BB0-4BD7-92BB-32CC2AEA65B1}" srcOrd="0" destOrd="0" parTransId="{819E624C-6763-4DB7-ACCD-F27E0A04D687}" sibTransId="{799C3094-1C61-4BBE-B40B-AA649E600DC3}"/>
    <dgm:cxn modelId="{2327EBC4-0595-4383-B735-945CDB55B1C4}" type="presOf" srcId="{2728D7F4-C9F0-433F-8BE9-6C418B19E4BF}" destId="{4D639419-00BF-4345-BB6B-6230C84C598B}" srcOrd="0" destOrd="0" presId="urn:microsoft.com/office/officeart/2005/8/layout/target3"/>
    <dgm:cxn modelId="{07EBEF92-DB19-423C-90E6-20088A635F14}" type="presOf" srcId="{3D965F43-8ED3-46EC-99B0-D83709E0C187}" destId="{2F91CAAA-57F5-4460-B364-B958852677B8}" srcOrd="1" destOrd="0" presId="urn:microsoft.com/office/officeart/2005/8/layout/target3"/>
    <dgm:cxn modelId="{08BD529D-5448-498B-BF9D-37ACFE2336D3}" type="presOf" srcId="{3D965F43-8ED3-46EC-99B0-D83709E0C187}" destId="{43C5D285-0DC9-4BC0-872E-994CA6AD8AE8}" srcOrd="0" destOrd="0" presId="urn:microsoft.com/office/officeart/2005/8/layout/target3"/>
    <dgm:cxn modelId="{BF70DB1D-98E9-4735-AA42-5D6AB7F6269D}" srcId="{6DDB4B50-A3CE-424F-9602-F298A30B35CB}" destId="{3D965F43-8ED3-46EC-99B0-D83709E0C187}" srcOrd="1" destOrd="0" parTransId="{54BACD0F-C3ED-4CE5-B640-037C1E48DAB0}" sibTransId="{2DAFD24A-775C-43A5-B2B2-EC2A82669412}"/>
    <dgm:cxn modelId="{499C493D-0C40-4039-848D-A6FF76E47A92}" type="presOf" srcId="{13C9601A-9BB0-4BD7-92BB-32CC2AEA65B1}" destId="{1A79671E-6F3B-4C85-8249-55A7F7A20E54}" srcOrd="1" destOrd="0" presId="urn:microsoft.com/office/officeart/2005/8/layout/target3"/>
    <dgm:cxn modelId="{DEE9B0E6-BC10-4DC4-9E27-22F5C920BE49}" type="presParOf" srcId="{532413F2-4FCC-42CD-B7E4-B8C41657C8C6}" destId="{B4882B8D-1106-4A3E-8B94-4C19C5F84450}" srcOrd="0" destOrd="0" presId="urn:microsoft.com/office/officeart/2005/8/layout/target3"/>
    <dgm:cxn modelId="{3A5CD634-F029-4BBD-9857-FB57A9A8A782}" type="presParOf" srcId="{532413F2-4FCC-42CD-B7E4-B8C41657C8C6}" destId="{A4E39E4C-0617-4D50-887B-4408A72AEC01}" srcOrd="1" destOrd="0" presId="urn:microsoft.com/office/officeart/2005/8/layout/target3"/>
    <dgm:cxn modelId="{5D8A0419-47DB-4EDB-B112-7AE73B7AB7E9}" type="presParOf" srcId="{532413F2-4FCC-42CD-B7E4-B8C41657C8C6}" destId="{3E8BFCE3-91A3-45ED-A5A8-89C24E6940A1}" srcOrd="2" destOrd="0" presId="urn:microsoft.com/office/officeart/2005/8/layout/target3"/>
    <dgm:cxn modelId="{EB12E110-3A46-413F-B8CB-0798B7595BC1}" type="presParOf" srcId="{532413F2-4FCC-42CD-B7E4-B8C41657C8C6}" destId="{792726D9-ADBF-4E06-B4D8-9345C90273F8}" srcOrd="3" destOrd="0" presId="urn:microsoft.com/office/officeart/2005/8/layout/target3"/>
    <dgm:cxn modelId="{57A503D4-6C82-4E8E-A87F-F7044DF254F5}" type="presParOf" srcId="{532413F2-4FCC-42CD-B7E4-B8C41657C8C6}" destId="{D4641024-AD52-40D5-831E-4FB25402BA94}" srcOrd="4" destOrd="0" presId="urn:microsoft.com/office/officeart/2005/8/layout/target3"/>
    <dgm:cxn modelId="{4C5A3EF0-6616-4336-852D-0E8298230BA7}" type="presParOf" srcId="{532413F2-4FCC-42CD-B7E4-B8C41657C8C6}" destId="{43C5D285-0DC9-4BC0-872E-994CA6AD8AE8}" srcOrd="5" destOrd="0" presId="urn:microsoft.com/office/officeart/2005/8/layout/target3"/>
    <dgm:cxn modelId="{6B6C387D-018C-476E-BABE-1E298D8C3974}" type="presParOf" srcId="{532413F2-4FCC-42CD-B7E4-B8C41657C8C6}" destId="{D5D352D3-BAFD-4CC4-A828-ABA53AA91BFC}" srcOrd="6" destOrd="0" presId="urn:microsoft.com/office/officeart/2005/8/layout/target3"/>
    <dgm:cxn modelId="{47CBB126-DEC3-4E8F-B89C-F3058ECD7D07}" type="presParOf" srcId="{532413F2-4FCC-42CD-B7E4-B8C41657C8C6}" destId="{F8521D59-C398-472D-8019-C39002A5BBC0}" srcOrd="7" destOrd="0" presId="urn:microsoft.com/office/officeart/2005/8/layout/target3"/>
    <dgm:cxn modelId="{2D0E2D66-3FE6-49C7-A78E-547E71D16963}" type="presParOf" srcId="{532413F2-4FCC-42CD-B7E4-B8C41657C8C6}" destId="{4D639419-00BF-4345-BB6B-6230C84C598B}" srcOrd="8" destOrd="0" presId="urn:microsoft.com/office/officeart/2005/8/layout/target3"/>
    <dgm:cxn modelId="{6805B702-CBFB-4626-A63D-FA349F2C7A26}" type="presParOf" srcId="{532413F2-4FCC-42CD-B7E4-B8C41657C8C6}" destId="{1A79671E-6F3B-4C85-8249-55A7F7A20E54}" srcOrd="9" destOrd="0" presId="urn:microsoft.com/office/officeart/2005/8/layout/target3"/>
    <dgm:cxn modelId="{A6DA6955-8B7F-4302-8FD6-8826CD818AB8}" type="presParOf" srcId="{532413F2-4FCC-42CD-B7E4-B8C41657C8C6}" destId="{2F91CAAA-57F5-4460-B364-B958852677B8}" srcOrd="10" destOrd="0" presId="urn:microsoft.com/office/officeart/2005/8/layout/target3"/>
    <dgm:cxn modelId="{C98042D9-5BAE-4BE7-9456-EA841A4FED41}" type="presParOf" srcId="{532413F2-4FCC-42CD-B7E4-B8C41657C8C6}" destId="{711F5F71-A319-4812-8DE1-767BAC5177A6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93E84E-9F58-4E78-9DC8-AD3960228289}" type="doc">
      <dgm:prSet loTypeId="urn:microsoft.com/office/officeart/2005/8/layout/cycle3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B2A3C54-DAC0-453F-BF75-3EDE39F2781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Рассмотрение проекта бюджета очередного года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B6E1AF1-158C-42E2-986C-19406CEC35A5}" type="parTrans" cxnId="{F7006BAE-8AF2-4DD7-9F4C-2DAA6E0732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2759247-DD87-403F-9F6E-10720D97B555}" type="sibTrans" cxnId="{F7006BAE-8AF2-4DD7-9F4C-2DAA6E0732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A61C4FF-0D07-45B5-822D-3D1D3755A992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Исполнение бюджета в текущем году</a:t>
          </a:r>
        </a:p>
      </dgm:t>
    </dgm:pt>
    <dgm:pt modelId="{8D6BBCB5-A954-44D2-9595-3B5B22BA7B80}" type="parTrans" cxnId="{1644F4F2-BCE0-4E49-BCB5-B476672ECBA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EB6E4CB-2B81-48EA-82BD-C50F614D9C80}" type="sibTrans" cxnId="{1644F4F2-BCE0-4E49-BCB5-B476672ECBA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A8F1C24-624B-44E0-9961-FA419D46044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Формирование отчета об исполнении бюджета предыдущего года</a:t>
          </a:r>
        </a:p>
      </dgm:t>
    </dgm:pt>
    <dgm:pt modelId="{9AD4AA60-3EB2-4496-ACD4-F6BD7E9CA3CD}" type="parTrans" cxnId="{F6A5B170-6CC5-4B0F-BDEF-2C63EB56E36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AB7DB43-19F5-4C07-B405-0CA6FC189E59}" type="sibTrans" cxnId="{F6A5B170-6CC5-4B0F-BDEF-2C63EB56E36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1CBCE7D-3DCA-424D-A72A-F7CB3040F99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Утверждение отчета об исполнении бюджета предыдущего года</a:t>
          </a:r>
        </a:p>
      </dgm:t>
    </dgm:pt>
    <dgm:pt modelId="{72FA6431-F934-497A-B423-B0B09278FAD7}" type="parTrans" cxnId="{3FD84E9E-A1B3-479C-9709-09B5B42D753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D3D5429-77CA-4775-B7CD-3BF4ABE45614}" type="sibTrans" cxnId="{3FD84E9E-A1B3-479C-9709-09B5B42D753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951D58B-FA07-4865-83D0-C7EECC0168B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Составление проекта бюджета очередного года</a:t>
          </a:r>
        </a:p>
      </dgm:t>
    </dgm:pt>
    <dgm:pt modelId="{B0978ECE-10BD-4A8B-AC75-EDB99F31B0A0}" type="parTrans" cxnId="{671E7F74-F30C-4965-B55C-BBD4850BB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1166491-B3C2-43BB-BE5E-0C89162F4D6C}" type="sibTrans" cxnId="{671E7F74-F30C-4965-B55C-BBD4850BB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1B8CDF9-5C7E-40F4-83FD-AAE020D8BB47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Утверждение бюджета очередного года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842BE84-E055-49F5-8999-3C48ED29BDE4}" type="parTrans" cxnId="{35BB224A-8396-4E93-B801-C7382F3E7B1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05EF998-2936-4803-9A88-73E15DD03914}" type="sibTrans" cxnId="{35BB224A-8396-4E93-B801-C7382F3E7B1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4ED9675-456F-4C38-817C-C96A71AFB0E4}" type="pres">
      <dgm:prSet presAssocID="{4193E84E-9F58-4E78-9DC8-AD396022828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C7369-264F-4490-AA97-D8E9EF721C38}" type="pres">
      <dgm:prSet presAssocID="{4193E84E-9F58-4E78-9DC8-AD3960228289}" presName="cycle" presStyleCnt="0"/>
      <dgm:spPr/>
    </dgm:pt>
    <dgm:pt modelId="{53B689BD-1DDC-4CFD-A0DC-D91CBE7334A8}" type="pres">
      <dgm:prSet presAssocID="{5B2A3C54-DAC0-453F-BF75-3EDE39F2781D}" presName="nodeFirstNode" presStyleLbl="node1" presStyleIdx="0" presStyleCnt="6" custScaleX="158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7B471-5CBA-42D3-8E47-99A3105D6A4D}" type="pres">
      <dgm:prSet presAssocID="{82759247-DD87-403F-9F6E-10720D97B555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3BF2D202-6AD6-4194-882F-11A6EC6D9796}" type="pres">
      <dgm:prSet presAssocID="{B1B8CDF9-5C7E-40F4-83FD-AAE020D8BB47}" presName="nodeFollowingNodes" presStyleLbl="node1" presStyleIdx="1" presStyleCnt="6" custScaleX="126939" custRadScaleRad="110393" custRadScaleInc="20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CF9173-E9BD-4134-B3E6-7EDCE77228D2}" type="pres">
      <dgm:prSet presAssocID="{2A61C4FF-0D07-45B5-822D-3D1D3755A992}" presName="nodeFollowingNodes" presStyleLbl="node1" presStyleIdx="2" presStyleCnt="6" custScaleX="134294" custRadScaleRad="108960" custRadScaleInc="-24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88EE9-A90D-4735-8478-70E6B913723A}" type="pres">
      <dgm:prSet presAssocID="{0A8F1C24-624B-44E0-9961-FA419D46044D}" presName="nodeFollowingNodes" presStyleLbl="node1" presStyleIdx="3" presStyleCnt="6" custScaleX="154422" custRadScaleRad="92227" custRadScaleInc="1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C0765-B750-4E69-AFC2-1774F7F1C5C7}" type="pres">
      <dgm:prSet presAssocID="{51CBCE7D-3DCA-424D-A72A-F7CB3040F996}" presName="nodeFollowingNodes" presStyleLbl="node1" presStyleIdx="4" presStyleCnt="6" custScaleX="134294" custRadScaleRad="112275" custRadScaleInc="25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89582-942C-4CED-95DC-A45D7562197D}" type="pres">
      <dgm:prSet presAssocID="{2951D58B-FA07-4865-83D0-C7EECC0168B8}" presName="nodeFollowingNodes" presStyleLbl="node1" presStyleIdx="5" presStyleCnt="6" custScaleX="126939" custRadScaleRad="113666" custRadScaleInc="-21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BB224A-8396-4E93-B801-C7382F3E7B1B}" srcId="{4193E84E-9F58-4E78-9DC8-AD3960228289}" destId="{B1B8CDF9-5C7E-40F4-83FD-AAE020D8BB47}" srcOrd="1" destOrd="0" parTransId="{3842BE84-E055-49F5-8999-3C48ED29BDE4}" sibTransId="{B05EF998-2936-4803-9A88-73E15DD03914}"/>
    <dgm:cxn modelId="{F76523B8-1436-4728-9662-7BD59207130A}" type="presOf" srcId="{B1B8CDF9-5C7E-40F4-83FD-AAE020D8BB47}" destId="{3BF2D202-6AD6-4194-882F-11A6EC6D9796}" srcOrd="0" destOrd="0" presId="urn:microsoft.com/office/officeart/2005/8/layout/cycle3"/>
    <dgm:cxn modelId="{671E7F74-F30C-4965-B55C-BBD4850BBCD1}" srcId="{4193E84E-9F58-4E78-9DC8-AD3960228289}" destId="{2951D58B-FA07-4865-83D0-C7EECC0168B8}" srcOrd="5" destOrd="0" parTransId="{B0978ECE-10BD-4A8B-AC75-EDB99F31B0A0}" sibTransId="{C1166491-B3C2-43BB-BE5E-0C89162F4D6C}"/>
    <dgm:cxn modelId="{F6A5B170-6CC5-4B0F-BDEF-2C63EB56E36F}" srcId="{4193E84E-9F58-4E78-9DC8-AD3960228289}" destId="{0A8F1C24-624B-44E0-9961-FA419D46044D}" srcOrd="3" destOrd="0" parTransId="{9AD4AA60-3EB2-4496-ACD4-F6BD7E9CA3CD}" sibTransId="{BAB7DB43-19F5-4C07-B405-0CA6FC189E59}"/>
    <dgm:cxn modelId="{B3FC823D-1B18-4E8C-BEEC-07C7B77C77EA}" type="presOf" srcId="{82759247-DD87-403F-9F6E-10720D97B555}" destId="{F897B471-5CBA-42D3-8E47-99A3105D6A4D}" srcOrd="0" destOrd="0" presId="urn:microsoft.com/office/officeart/2005/8/layout/cycle3"/>
    <dgm:cxn modelId="{704CD8B8-BFE4-415A-9DDD-57A5B6D130D5}" type="presOf" srcId="{51CBCE7D-3DCA-424D-A72A-F7CB3040F996}" destId="{A9AC0765-B750-4E69-AFC2-1774F7F1C5C7}" srcOrd="0" destOrd="0" presId="urn:microsoft.com/office/officeart/2005/8/layout/cycle3"/>
    <dgm:cxn modelId="{F7006BAE-8AF2-4DD7-9F4C-2DAA6E073296}" srcId="{4193E84E-9F58-4E78-9DC8-AD3960228289}" destId="{5B2A3C54-DAC0-453F-BF75-3EDE39F2781D}" srcOrd="0" destOrd="0" parTransId="{EB6E1AF1-158C-42E2-986C-19406CEC35A5}" sibTransId="{82759247-DD87-403F-9F6E-10720D97B555}"/>
    <dgm:cxn modelId="{6F41FA5F-901E-4131-9C31-AA92771A3AB2}" type="presOf" srcId="{5B2A3C54-DAC0-453F-BF75-3EDE39F2781D}" destId="{53B689BD-1DDC-4CFD-A0DC-D91CBE7334A8}" srcOrd="0" destOrd="0" presId="urn:microsoft.com/office/officeart/2005/8/layout/cycle3"/>
    <dgm:cxn modelId="{3FD84E9E-A1B3-479C-9709-09B5B42D753D}" srcId="{4193E84E-9F58-4E78-9DC8-AD3960228289}" destId="{51CBCE7D-3DCA-424D-A72A-F7CB3040F996}" srcOrd="4" destOrd="0" parTransId="{72FA6431-F934-497A-B423-B0B09278FAD7}" sibTransId="{5D3D5429-77CA-4775-B7CD-3BF4ABE45614}"/>
    <dgm:cxn modelId="{6705FD85-2FD6-454E-9A45-297515F308CC}" type="presOf" srcId="{4193E84E-9F58-4E78-9DC8-AD3960228289}" destId="{A4ED9675-456F-4C38-817C-C96A71AFB0E4}" srcOrd="0" destOrd="0" presId="urn:microsoft.com/office/officeart/2005/8/layout/cycle3"/>
    <dgm:cxn modelId="{D28F0AE4-C5F4-47ED-A6D0-EEFAB4D21A7C}" type="presOf" srcId="{2951D58B-FA07-4865-83D0-C7EECC0168B8}" destId="{0B789582-942C-4CED-95DC-A45D7562197D}" srcOrd="0" destOrd="0" presId="urn:microsoft.com/office/officeart/2005/8/layout/cycle3"/>
    <dgm:cxn modelId="{1644F4F2-BCE0-4E49-BCB5-B476672ECBA1}" srcId="{4193E84E-9F58-4E78-9DC8-AD3960228289}" destId="{2A61C4FF-0D07-45B5-822D-3D1D3755A992}" srcOrd="2" destOrd="0" parTransId="{8D6BBCB5-A954-44D2-9595-3B5B22BA7B80}" sibTransId="{8EB6E4CB-2B81-48EA-82BD-C50F614D9C80}"/>
    <dgm:cxn modelId="{5409AA98-840C-4585-992C-D0D83132E750}" type="presOf" srcId="{0A8F1C24-624B-44E0-9961-FA419D46044D}" destId="{0B188EE9-A90D-4735-8478-70E6B913723A}" srcOrd="0" destOrd="0" presId="urn:microsoft.com/office/officeart/2005/8/layout/cycle3"/>
    <dgm:cxn modelId="{43ACBCC3-0360-4F3A-B4AB-9B1ABF56BED0}" type="presOf" srcId="{2A61C4FF-0D07-45B5-822D-3D1D3755A992}" destId="{24CF9173-E9BD-4134-B3E6-7EDCE77228D2}" srcOrd="0" destOrd="0" presId="urn:microsoft.com/office/officeart/2005/8/layout/cycle3"/>
    <dgm:cxn modelId="{63F8EB9F-CABE-4D6A-8ACE-E5478FB1DA95}" type="presParOf" srcId="{A4ED9675-456F-4C38-817C-C96A71AFB0E4}" destId="{FDFC7369-264F-4490-AA97-D8E9EF721C38}" srcOrd="0" destOrd="0" presId="urn:microsoft.com/office/officeart/2005/8/layout/cycle3"/>
    <dgm:cxn modelId="{D4C5CE08-6091-4DA3-9305-220AFCB3BF87}" type="presParOf" srcId="{FDFC7369-264F-4490-AA97-D8E9EF721C38}" destId="{53B689BD-1DDC-4CFD-A0DC-D91CBE7334A8}" srcOrd="0" destOrd="0" presId="urn:microsoft.com/office/officeart/2005/8/layout/cycle3"/>
    <dgm:cxn modelId="{3D7427BB-E57E-4F20-9AA1-BADF47C08BFA}" type="presParOf" srcId="{FDFC7369-264F-4490-AA97-D8E9EF721C38}" destId="{F897B471-5CBA-42D3-8E47-99A3105D6A4D}" srcOrd="1" destOrd="0" presId="urn:microsoft.com/office/officeart/2005/8/layout/cycle3"/>
    <dgm:cxn modelId="{7E4A9572-D0EA-4E9F-94E3-C292CD299644}" type="presParOf" srcId="{FDFC7369-264F-4490-AA97-D8E9EF721C38}" destId="{3BF2D202-6AD6-4194-882F-11A6EC6D9796}" srcOrd="2" destOrd="0" presId="urn:microsoft.com/office/officeart/2005/8/layout/cycle3"/>
    <dgm:cxn modelId="{E7E30FA2-C78D-4DA4-80B3-CC280A99F0F6}" type="presParOf" srcId="{FDFC7369-264F-4490-AA97-D8E9EF721C38}" destId="{24CF9173-E9BD-4134-B3E6-7EDCE77228D2}" srcOrd="3" destOrd="0" presId="urn:microsoft.com/office/officeart/2005/8/layout/cycle3"/>
    <dgm:cxn modelId="{50B9DC7A-DD12-484A-9EA8-1E36370B419F}" type="presParOf" srcId="{FDFC7369-264F-4490-AA97-D8E9EF721C38}" destId="{0B188EE9-A90D-4735-8478-70E6B913723A}" srcOrd="4" destOrd="0" presId="urn:microsoft.com/office/officeart/2005/8/layout/cycle3"/>
    <dgm:cxn modelId="{9EB3159C-94AB-4E8D-B5EE-7526770DE1CC}" type="presParOf" srcId="{FDFC7369-264F-4490-AA97-D8E9EF721C38}" destId="{A9AC0765-B750-4E69-AFC2-1774F7F1C5C7}" srcOrd="5" destOrd="0" presId="urn:microsoft.com/office/officeart/2005/8/layout/cycle3"/>
    <dgm:cxn modelId="{0E69B7F9-84FC-47A6-94A7-37F8BC0181B0}" type="presParOf" srcId="{FDFC7369-264F-4490-AA97-D8E9EF721C38}" destId="{0B789582-942C-4CED-95DC-A45D7562197D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D5FF9D-3D82-4143-BC16-CB3D2FBAD943}" type="doc">
      <dgm:prSet loTypeId="urn:microsoft.com/office/officeart/2005/8/layout/list1" loCatId="list" qsTypeId="urn:microsoft.com/office/officeart/2005/8/quickstyle/simple2" qsCatId="simple" csTypeId="urn:microsoft.com/office/officeart/2005/8/colors/accent2_1" csCatId="accent2" phldr="1"/>
      <dgm:spPr/>
    </dgm:pt>
    <dgm:pt modelId="{ED591998-CC28-4652-8AF3-7FAAA0C4887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ИЮЛЬ</a:t>
          </a:r>
          <a:endParaRPr lang="ru-RU" sz="1600" b="1" baseline="0" dirty="0">
            <a:effectLst/>
          </a:endParaRPr>
        </a:p>
      </dgm:t>
    </dgm:pt>
    <dgm:pt modelId="{1D59FAFE-818E-461D-9B9F-6F14B94E0E62}" type="parTrans" cxnId="{EA11DE49-63CA-42B4-8B9B-52C8DE8BA9E5}">
      <dgm:prSet/>
      <dgm:spPr/>
      <dgm:t>
        <a:bodyPr/>
        <a:lstStyle/>
        <a:p>
          <a:endParaRPr lang="ru-RU"/>
        </a:p>
      </dgm:t>
    </dgm:pt>
    <dgm:pt modelId="{9FBAEED0-5946-46A7-B84B-FB3F5D85BBE4}" type="sibTrans" cxnId="{EA11DE49-63CA-42B4-8B9B-52C8DE8BA9E5}">
      <dgm:prSet/>
      <dgm:spPr/>
      <dgm:t>
        <a:bodyPr/>
        <a:lstStyle/>
        <a:p>
          <a:endParaRPr lang="ru-RU"/>
        </a:p>
      </dgm:t>
    </dgm:pt>
    <dgm:pt modelId="{EA2A483D-64DF-4E31-8500-AED9C1D2EC4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АВГУСТ</a:t>
          </a:r>
          <a:endParaRPr lang="ru-RU" sz="1600" b="1" baseline="0" dirty="0">
            <a:effectLst/>
          </a:endParaRPr>
        </a:p>
      </dgm:t>
    </dgm:pt>
    <dgm:pt modelId="{0537CA5B-F5C2-443A-A7CD-3C166C2C4FB6}" type="parTrans" cxnId="{BB3FBBDE-0E79-4BAD-BEE2-5897B7BFCBBF}">
      <dgm:prSet/>
      <dgm:spPr/>
      <dgm:t>
        <a:bodyPr/>
        <a:lstStyle/>
        <a:p>
          <a:endParaRPr lang="ru-RU"/>
        </a:p>
      </dgm:t>
    </dgm:pt>
    <dgm:pt modelId="{EDB1CD44-58DE-447B-886F-C152E100B104}" type="sibTrans" cxnId="{BB3FBBDE-0E79-4BAD-BEE2-5897B7BFCBBF}">
      <dgm:prSet/>
      <dgm:spPr/>
      <dgm:t>
        <a:bodyPr/>
        <a:lstStyle/>
        <a:p>
          <a:endParaRPr lang="ru-RU"/>
        </a:p>
      </dgm:t>
    </dgm:pt>
    <dgm:pt modelId="{655D75C8-041D-468C-9340-AB043068393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АВГУСТ-ОКТЯБРЬ</a:t>
          </a:r>
          <a:endParaRPr lang="ru-RU" sz="1600" b="1" baseline="0" dirty="0">
            <a:effectLst/>
          </a:endParaRPr>
        </a:p>
      </dgm:t>
    </dgm:pt>
    <dgm:pt modelId="{64CE6704-548B-489D-A357-CD065233B54D}" type="parTrans" cxnId="{35ED0382-8757-453B-9ADF-22E7BBDCD974}">
      <dgm:prSet/>
      <dgm:spPr/>
      <dgm:t>
        <a:bodyPr/>
        <a:lstStyle/>
        <a:p>
          <a:endParaRPr lang="ru-RU"/>
        </a:p>
      </dgm:t>
    </dgm:pt>
    <dgm:pt modelId="{69E26937-EE60-4C65-996E-0BE39012B29D}" type="sibTrans" cxnId="{35ED0382-8757-453B-9ADF-22E7BBDCD974}">
      <dgm:prSet/>
      <dgm:spPr/>
      <dgm:t>
        <a:bodyPr/>
        <a:lstStyle/>
        <a:p>
          <a:endParaRPr lang="ru-RU"/>
        </a:p>
      </dgm:t>
    </dgm:pt>
    <dgm:pt modelId="{44F4DC91-1100-4990-9D81-8110E9B3898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КОНЕЦ ДЕКАБРЯ</a:t>
          </a:r>
          <a:endParaRPr lang="ru-RU" sz="1600" b="1" baseline="0" dirty="0">
            <a:effectLst/>
          </a:endParaRPr>
        </a:p>
      </dgm:t>
    </dgm:pt>
    <dgm:pt modelId="{10C71D06-8A11-47F6-A7E0-BC68681B42C7}" type="parTrans" cxnId="{A2EB65E2-99F3-4C6F-B37D-E386C5C89C82}">
      <dgm:prSet/>
      <dgm:spPr/>
      <dgm:t>
        <a:bodyPr/>
        <a:lstStyle/>
        <a:p>
          <a:endParaRPr lang="ru-RU"/>
        </a:p>
      </dgm:t>
    </dgm:pt>
    <dgm:pt modelId="{BCFC2665-2C17-4DE8-BC7A-C59246BA2D30}" type="sibTrans" cxnId="{A2EB65E2-99F3-4C6F-B37D-E386C5C89C82}">
      <dgm:prSet/>
      <dgm:spPr/>
      <dgm:t>
        <a:bodyPr/>
        <a:lstStyle/>
        <a:p>
          <a:endParaRPr lang="ru-RU"/>
        </a:p>
      </dgm:t>
    </dgm:pt>
    <dgm:pt modelId="{886D432F-2787-4D0D-909D-6A520ADE8F6E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НОЯБРЬ</a:t>
          </a:r>
          <a:endParaRPr lang="ru-RU" sz="1600" b="1" baseline="0" dirty="0">
            <a:effectLst/>
          </a:endParaRPr>
        </a:p>
      </dgm:t>
    </dgm:pt>
    <dgm:pt modelId="{C85EE25D-A279-41B5-A6E1-E7069D32AA63}" type="parTrans" cxnId="{9BA7AEA4-9F4E-474F-95E7-CC23FA560C58}">
      <dgm:prSet/>
      <dgm:spPr/>
      <dgm:t>
        <a:bodyPr/>
        <a:lstStyle/>
        <a:p>
          <a:endParaRPr lang="ru-RU"/>
        </a:p>
      </dgm:t>
    </dgm:pt>
    <dgm:pt modelId="{4790646B-7417-49DA-A19E-B028F86828C0}" type="sibTrans" cxnId="{9BA7AEA4-9F4E-474F-95E7-CC23FA560C58}">
      <dgm:prSet/>
      <dgm:spPr/>
      <dgm:t>
        <a:bodyPr/>
        <a:lstStyle/>
        <a:p>
          <a:endParaRPr lang="ru-RU"/>
        </a:p>
      </dgm:t>
    </dgm:pt>
    <dgm:pt modelId="{2C1B6BA4-1743-44BC-8B4D-31E32862132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ДЕКАБРЬ</a:t>
          </a:r>
          <a:endParaRPr lang="ru-RU" sz="1600" b="1" baseline="0" dirty="0">
            <a:effectLst/>
          </a:endParaRPr>
        </a:p>
      </dgm:t>
    </dgm:pt>
    <dgm:pt modelId="{B0D448E6-973F-4601-B4DE-379312CCFAFD}" type="parTrans" cxnId="{8BFA9B69-2DF2-436A-AA8F-B9DD6E381250}">
      <dgm:prSet/>
      <dgm:spPr/>
      <dgm:t>
        <a:bodyPr/>
        <a:lstStyle/>
        <a:p>
          <a:endParaRPr lang="ru-RU"/>
        </a:p>
      </dgm:t>
    </dgm:pt>
    <dgm:pt modelId="{E869A475-A425-4651-AFA1-003E4EBCB5E3}" type="sibTrans" cxnId="{8BFA9B69-2DF2-436A-AA8F-B9DD6E381250}">
      <dgm:prSet/>
      <dgm:spPr/>
      <dgm:t>
        <a:bodyPr/>
        <a:lstStyle/>
        <a:p>
          <a:endParaRPr lang="ru-RU"/>
        </a:p>
      </dgm:t>
    </dgm:pt>
    <dgm:pt modelId="{A0652332-DC29-47D4-87D6-8810C2C7B949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Определение основных подходов к формированию бюджета муниципального образования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</a:t>
          </a:r>
          <a:endParaRPr lang="ru-RU" dirty="0"/>
        </a:p>
      </dgm:t>
    </dgm:pt>
    <dgm:pt modelId="{72EAE87E-AF47-46D7-9C28-16ABF1EDC326}" type="parTrans" cxnId="{4E6A2691-52D5-478A-8661-E38B6BD8D53B}">
      <dgm:prSet/>
      <dgm:spPr/>
      <dgm:t>
        <a:bodyPr/>
        <a:lstStyle/>
        <a:p>
          <a:endParaRPr lang="ru-RU"/>
        </a:p>
      </dgm:t>
    </dgm:pt>
    <dgm:pt modelId="{B2E7ED5D-092E-477B-B75A-BD32A672EE82}" type="sibTrans" cxnId="{4E6A2691-52D5-478A-8661-E38B6BD8D53B}">
      <dgm:prSet/>
      <dgm:spPr/>
      <dgm:t>
        <a:bodyPr/>
        <a:lstStyle/>
        <a:p>
          <a:endParaRPr lang="ru-RU"/>
        </a:p>
      </dgm:t>
    </dgm:pt>
    <dgm:pt modelId="{78A2DC59-E31F-41D7-BB4F-EA16575BD274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Основные показатели прогноза социально – экономического развития муниципального образования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 сельское поселение Первомайского района Республики Крым</a:t>
          </a:r>
          <a:endParaRPr lang="ru-RU" dirty="0"/>
        </a:p>
      </dgm:t>
    </dgm:pt>
    <dgm:pt modelId="{B6E43E2A-4680-443B-9BA3-2758A81FE880}" type="parTrans" cxnId="{4C63B066-6344-449B-8742-7B6FE6DF50E2}">
      <dgm:prSet/>
      <dgm:spPr/>
      <dgm:t>
        <a:bodyPr/>
        <a:lstStyle/>
        <a:p>
          <a:endParaRPr lang="ru-RU"/>
        </a:p>
      </dgm:t>
    </dgm:pt>
    <dgm:pt modelId="{98B82242-314B-4563-BCC6-E19A7E8D54FA}" type="sibTrans" cxnId="{4C63B066-6344-449B-8742-7B6FE6DF50E2}">
      <dgm:prSet/>
      <dgm:spPr/>
      <dgm:t>
        <a:bodyPr/>
        <a:lstStyle/>
        <a:p>
          <a:endParaRPr lang="ru-RU"/>
        </a:p>
      </dgm:t>
    </dgm:pt>
    <dgm:pt modelId="{53E0665E-A645-48B0-BEF5-8FBAA4F4026B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Работа главных администраторов доходов и главных распорядителей бюджетных средств по подготовке и обоснованию бюджетных ассигнований</a:t>
          </a:r>
          <a:endParaRPr lang="ru-RU" dirty="0"/>
        </a:p>
      </dgm:t>
    </dgm:pt>
    <dgm:pt modelId="{9AA7862F-9037-4AD4-AAC0-7360FC20911E}" type="parTrans" cxnId="{991BF713-AB73-4782-BD2C-36A60673D471}">
      <dgm:prSet/>
      <dgm:spPr/>
      <dgm:t>
        <a:bodyPr/>
        <a:lstStyle/>
        <a:p>
          <a:endParaRPr lang="ru-RU"/>
        </a:p>
      </dgm:t>
    </dgm:pt>
    <dgm:pt modelId="{1F2963C4-7DA6-4004-8AF8-AFC074DBF0B0}" type="sibTrans" cxnId="{991BF713-AB73-4782-BD2C-36A60673D471}">
      <dgm:prSet/>
      <dgm:spPr/>
      <dgm:t>
        <a:bodyPr/>
        <a:lstStyle/>
        <a:p>
          <a:endParaRPr lang="ru-RU"/>
        </a:p>
      </dgm:t>
    </dgm:pt>
    <dgm:pt modelId="{BD0665C8-6254-48F8-87F6-7FF88AD83263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Внесение  проекта бюджета муниципального образования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в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Кормовской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сельский совет.</a:t>
          </a:r>
          <a:endParaRPr lang="ru-RU" dirty="0"/>
        </a:p>
      </dgm:t>
    </dgm:pt>
    <dgm:pt modelId="{B4B830E4-2AAA-4E97-B8EC-6FA39C7416E3}" type="parTrans" cxnId="{2E96E357-BDA7-4E57-9B49-6FD839D9422A}">
      <dgm:prSet/>
      <dgm:spPr/>
      <dgm:t>
        <a:bodyPr/>
        <a:lstStyle/>
        <a:p>
          <a:endParaRPr lang="ru-RU"/>
        </a:p>
      </dgm:t>
    </dgm:pt>
    <dgm:pt modelId="{E569FBDB-8C7A-49B9-8218-F5FE1B242BFC}" type="sibTrans" cxnId="{2E96E357-BDA7-4E57-9B49-6FD839D9422A}">
      <dgm:prSet/>
      <dgm:spPr/>
      <dgm:t>
        <a:bodyPr/>
        <a:lstStyle/>
        <a:p>
          <a:endParaRPr lang="ru-RU"/>
        </a:p>
      </dgm:t>
    </dgm:pt>
    <dgm:pt modelId="{9E991AD0-3C37-424F-B2A2-5A766E03046D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Назначение публичных слушаний по проекту бюджета на очередной финансовый год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F423F0C-91F0-406B-AA78-D28307639352}" type="parTrans" cxnId="{53F57972-911A-4482-BD3D-E252501DB6CC}">
      <dgm:prSet/>
      <dgm:spPr/>
      <dgm:t>
        <a:bodyPr/>
        <a:lstStyle/>
        <a:p>
          <a:endParaRPr lang="ru-RU"/>
        </a:p>
      </dgm:t>
    </dgm:pt>
    <dgm:pt modelId="{566A043F-AEB0-4819-8C55-8439C5826C45}" type="sibTrans" cxnId="{53F57972-911A-4482-BD3D-E252501DB6CC}">
      <dgm:prSet/>
      <dgm:spPr/>
      <dgm:t>
        <a:bodyPr/>
        <a:lstStyle/>
        <a:p>
          <a:endParaRPr lang="ru-RU"/>
        </a:p>
      </dgm:t>
    </dgm:pt>
    <dgm:pt modelId="{43A0F920-933D-44CF-A1C1-ED11D12F5A2D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Рассмотрение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Кормовским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 сельским советом Первомайского района Республики Крым в 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чтении (общий объём доходов, расходов, размер дефицита бюджета сельского поселения, перечень главных администраторов доходов)  </a:t>
          </a:r>
          <a:endParaRPr lang="ru-RU" dirty="0"/>
        </a:p>
      </dgm:t>
    </dgm:pt>
    <dgm:pt modelId="{B5DE0C75-35E6-41A3-90D1-AC0F6BE5F354}" type="parTrans" cxnId="{1A800A89-C2B4-4DEC-A750-F6EF732103DD}">
      <dgm:prSet/>
      <dgm:spPr/>
      <dgm:t>
        <a:bodyPr/>
        <a:lstStyle/>
        <a:p>
          <a:endParaRPr lang="ru-RU"/>
        </a:p>
      </dgm:t>
    </dgm:pt>
    <dgm:pt modelId="{B268EAF2-9D3A-400E-AADB-334FFAD4C3C8}" type="sibTrans" cxnId="{1A800A89-C2B4-4DEC-A750-F6EF732103DD}">
      <dgm:prSet/>
      <dgm:spPr/>
      <dgm:t>
        <a:bodyPr/>
        <a:lstStyle/>
        <a:p>
          <a:endParaRPr lang="ru-RU"/>
        </a:p>
      </dgm:t>
    </dgm:pt>
    <dgm:pt modelId="{5039D197-A2B5-4B51-9054-8AC259FA8B21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Рассмотрение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Кормовским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сельским советом Первомайского района Республики Крым во 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II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чтении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распределение  расходов по разделам, целевым статьям (муниципальным программам, по ведомствам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))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и принятие его в целом</a:t>
          </a:r>
          <a:endParaRPr lang="ru-RU" dirty="0"/>
        </a:p>
      </dgm:t>
    </dgm:pt>
    <dgm:pt modelId="{09B10AA7-6DAA-47D4-B05D-4F30EBFFC7EC}" type="parTrans" cxnId="{325AAE64-897F-4C7B-924C-B5EA894BF646}">
      <dgm:prSet/>
      <dgm:spPr/>
      <dgm:t>
        <a:bodyPr/>
        <a:lstStyle/>
        <a:p>
          <a:endParaRPr lang="ru-RU"/>
        </a:p>
      </dgm:t>
    </dgm:pt>
    <dgm:pt modelId="{9EEB784B-99C1-450B-B3AC-D09BE9276144}" type="sibTrans" cxnId="{325AAE64-897F-4C7B-924C-B5EA894BF646}">
      <dgm:prSet/>
      <dgm:spPr/>
      <dgm:t>
        <a:bodyPr/>
        <a:lstStyle/>
        <a:p>
          <a:endParaRPr lang="ru-RU"/>
        </a:p>
      </dgm:t>
    </dgm:pt>
    <dgm:pt modelId="{B4EF3EB9-BC6A-46AC-B9A9-C45BBA02CF40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Опубликование бюджета муниципального образования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в средствах массовой информации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на  Официальном сайте в сети Интернет (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/>
            </a:rPr>
            <a:t>http://pervmo.rk.gov.ru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в разделе «Муниципальные образования района», подраздел – </a:t>
          </a:r>
          <a:r>
            <a:rPr lang="ru-RU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сельское поселение)</a:t>
          </a:r>
          <a:endParaRPr lang="ru-RU" dirty="0"/>
        </a:p>
      </dgm:t>
    </dgm:pt>
    <dgm:pt modelId="{53B52806-D0AD-4886-B41A-9D019E363C65}" type="parTrans" cxnId="{22DDE342-2608-45C7-9F59-4B31D021ADBF}">
      <dgm:prSet/>
      <dgm:spPr/>
      <dgm:t>
        <a:bodyPr/>
        <a:lstStyle/>
        <a:p>
          <a:endParaRPr lang="ru-RU"/>
        </a:p>
      </dgm:t>
    </dgm:pt>
    <dgm:pt modelId="{37035767-31DC-4BF2-9B13-12C7E11A17FA}" type="sibTrans" cxnId="{22DDE342-2608-45C7-9F59-4B31D021ADBF}">
      <dgm:prSet/>
      <dgm:spPr/>
      <dgm:t>
        <a:bodyPr/>
        <a:lstStyle/>
        <a:p>
          <a:endParaRPr lang="ru-RU"/>
        </a:p>
      </dgm:t>
    </dgm:pt>
    <dgm:pt modelId="{A70A0494-CDCE-4C61-8D45-F2E27906C204}" type="pres">
      <dgm:prSet presAssocID="{5AD5FF9D-3D82-4143-BC16-CB3D2FBAD943}" presName="linear" presStyleCnt="0">
        <dgm:presLayoutVars>
          <dgm:dir/>
          <dgm:animLvl val="lvl"/>
          <dgm:resizeHandles val="exact"/>
        </dgm:presLayoutVars>
      </dgm:prSet>
      <dgm:spPr/>
    </dgm:pt>
    <dgm:pt modelId="{F8A1A5E5-88AC-42F9-BFC2-FD449975A26F}" type="pres">
      <dgm:prSet presAssocID="{ED591998-CC28-4652-8AF3-7FAAA0C4887B}" presName="parentLin" presStyleCnt="0"/>
      <dgm:spPr/>
    </dgm:pt>
    <dgm:pt modelId="{735285F4-8ADB-44FE-B25F-ECFF353D786A}" type="pres">
      <dgm:prSet presAssocID="{ED591998-CC28-4652-8AF3-7FAAA0C4887B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60C39985-CFAD-4F05-AF04-74B3D1E8B961}" type="pres">
      <dgm:prSet presAssocID="{ED591998-CC28-4652-8AF3-7FAAA0C4887B}" presName="parentText" presStyleLbl="node1" presStyleIdx="0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FDE59-CF1A-46DD-AA17-F63940F26F01}" type="pres">
      <dgm:prSet presAssocID="{ED591998-CC28-4652-8AF3-7FAAA0C4887B}" presName="negativeSpace" presStyleCnt="0"/>
      <dgm:spPr/>
    </dgm:pt>
    <dgm:pt modelId="{00227BB2-3290-47B0-8A2A-25BEFDD21DB9}" type="pres">
      <dgm:prSet presAssocID="{ED591998-CC28-4652-8AF3-7FAAA0C4887B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AC341-FC54-49C6-9FCC-52AB96B39ADA}" type="pres">
      <dgm:prSet presAssocID="{9FBAEED0-5946-46A7-B84B-FB3F5D85BBE4}" presName="spaceBetweenRectangles" presStyleCnt="0"/>
      <dgm:spPr/>
    </dgm:pt>
    <dgm:pt modelId="{267FD867-12E0-4EC6-ACF6-276B121F003E}" type="pres">
      <dgm:prSet presAssocID="{EA2A483D-64DF-4E31-8500-AED9C1D2EC41}" presName="parentLin" presStyleCnt="0"/>
      <dgm:spPr/>
    </dgm:pt>
    <dgm:pt modelId="{F2391A4D-64B6-4AA8-B66B-49AA983D76A4}" type="pres">
      <dgm:prSet presAssocID="{EA2A483D-64DF-4E31-8500-AED9C1D2EC41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671FAF7-071D-4182-AA18-3039B0A004F7}" type="pres">
      <dgm:prSet presAssocID="{EA2A483D-64DF-4E31-8500-AED9C1D2EC41}" presName="parentText" presStyleLbl="node1" presStyleIdx="1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A52C43-0E15-418B-8F5D-AE9CFCD32DDA}" type="pres">
      <dgm:prSet presAssocID="{EA2A483D-64DF-4E31-8500-AED9C1D2EC41}" presName="negativeSpace" presStyleCnt="0"/>
      <dgm:spPr/>
    </dgm:pt>
    <dgm:pt modelId="{63A4B5DD-DCE2-4995-BC18-585CDFFA6A05}" type="pres">
      <dgm:prSet presAssocID="{EA2A483D-64DF-4E31-8500-AED9C1D2EC4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B186C-E336-4EC9-8F99-32BD391A196C}" type="pres">
      <dgm:prSet presAssocID="{EDB1CD44-58DE-447B-886F-C152E100B104}" presName="spaceBetweenRectangles" presStyleCnt="0"/>
      <dgm:spPr/>
    </dgm:pt>
    <dgm:pt modelId="{E449D29D-863B-41CD-B29B-31F63A81E5F6}" type="pres">
      <dgm:prSet presAssocID="{655D75C8-041D-468C-9340-AB0430683931}" presName="parentLin" presStyleCnt="0"/>
      <dgm:spPr/>
    </dgm:pt>
    <dgm:pt modelId="{B61F9E69-E835-4C5E-90D3-0B51BD86CF08}" type="pres">
      <dgm:prSet presAssocID="{655D75C8-041D-468C-9340-AB0430683931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F8D466E3-4C0A-4A76-ACB9-B94878EC8189}" type="pres">
      <dgm:prSet presAssocID="{655D75C8-041D-468C-9340-AB0430683931}" presName="parentText" presStyleLbl="node1" presStyleIdx="2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7299C-DAA5-4B31-A08F-36D7597F3CFC}" type="pres">
      <dgm:prSet presAssocID="{655D75C8-041D-468C-9340-AB0430683931}" presName="negativeSpace" presStyleCnt="0"/>
      <dgm:spPr/>
    </dgm:pt>
    <dgm:pt modelId="{A99D7869-88BB-40C1-98A5-4F150B07C606}" type="pres">
      <dgm:prSet presAssocID="{655D75C8-041D-468C-9340-AB0430683931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675C4-BBFD-4FC3-A699-0202CDF0465E}" type="pres">
      <dgm:prSet presAssocID="{69E26937-EE60-4C65-996E-0BE39012B29D}" presName="spaceBetweenRectangles" presStyleCnt="0"/>
      <dgm:spPr/>
    </dgm:pt>
    <dgm:pt modelId="{85E33ED8-0BEC-4E06-98DC-FE0AEECF9672}" type="pres">
      <dgm:prSet presAssocID="{886D432F-2787-4D0D-909D-6A520ADE8F6E}" presName="parentLin" presStyleCnt="0"/>
      <dgm:spPr/>
    </dgm:pt>
    <dgm:pt modelId="{6CF8A4F0-797E-44BE-855E-BCDFDA82986D}" type="pres">
      <dgm:prSet presAssocID="{886D432F-2787-4D0D-909D-6A520ADE8F6E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85BE9383-F51E-4415-8592-12100F6A184D}" type="pres">
      <dgm:prSet presAssocID="{886D432F-2787-4D0D-909D-6A520ADE8F6E}" presName="parentText" presStyleLbl="node1" presStyleIdx="3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718E7-5232-434A-B90F-8AE94C8A5B92}" type="pres">
      <dgm:prSet presAssocID="{886D432F-2787-4D0D-909D-6A520ADE8F6E}" presName="negativeSpace" presStyleCnt="0"/>
      <dgm:spPr/>
    </dgm:pt>
    <dgm:pt modelId="{BF511C95-0885-4B48-A3FD-DB37BB269244}" type="pres">
      <dgm:prSet presAssocID="{886D432F-2787-4D0D-909D-6A520ADE8F6E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B37DD-1ABF-4170-9F80-F3BA106786D5}" type="pres">
      <dgm:prSet presAssocID="{4790646B-7417-49DA-A19E-B028F86828C0}" presName="spaceBetweenRectangles" presStyleCnt="0"/>
      <dgm:spPr/>
    </dgm:pt>
    <dgm:pt modelId="{3BAD7480-B44B-4FE6-B412-0388C7D4B360}" type="pres">
      <dgm:prSet presAssocID="{2C1B6BA4-1743-44BC-8B4D-31E328621322}" presName="parentLin" presStyleCnt="0"/>
      <dgm:spPr/>
    </dgm:pt>
    <dgm:pt modelId="{8508A2B2-F45D-499C-9223-B2FEB9864E83}" type="pres">
      <dgm:prSet presAssocID="{2C1B6BA4-1743-44BC-8B4D-31E32862132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2B0D7500-5B94-4169-8E69-3B9EBC1CDDE2}" type="pres">
      <dgm:prSet presAssocID="{2C1B6BA4-1743-44BC-8B4D-31E328621322}" presName="parentText" presStyleLbl="node1" presStyleIdx="4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78037-EFFB-462A-857A-724658287C9D}" type="pres">
      <dgm:prSet presAssocID="{2C1B6BA4-1743-44BC-8B4D-31E328621322}" presName="negativeSpace" presStyleCnt="0"/>
      <dgm:spPr/>
    </dgm:pt>
    <dgm:pt modelId="{019997DB-98C4-403C-8E10-3B9E114AF3A0}" type="pres">
      <dgm:prSet presAssocID="{2C1B6BA4-1743-44BC-8B4D-31E328621322}" presName="childText" presStyleLbl="conFgAcc1" presStyleIdx="4" presStyleCnt="6" custLinFactY="-1254" custLinFactNeighborX="-131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146B8-8A90-44CE-A8AD-2E2531583E2C}" type="pres">
      <dgm:prSet presAssocID="{E869A475-A425-4651-AFA1-003E4EBCB5E3}" presName="spaceBetweenRectangles" presStyleCnt="0"/>
      <dgm:spPr/>
    </dgm:pt>
    <dgm:pt modelId="{E1D13531-D968-4A38-A46B-829EF09AD637}" type="pres">
      <dgm:prSet presAssocID="{44F4DC91-1100-4990-9D81-8110E9B3898A}" presName="parentLin" presStyleCnt="0"/>
      <dgm:spPr/>
    </dgm:pt>
    <dgm:pt modelId="{71706819-FB77-4873-A512-5924A7F94F32}" type="pres">
      <dgm:prSet presAssocID="{44F4DC91-1100-4990-9D81-8110E9B3898A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C42BF8AE-E590-456C-9FF0-B97764BE5DC0}" type="pres">
      <dgm:prSet presAssocID="{44F4DC91-1100-4990-9D81-8110E9B3898A}" presName="parentText" presStyleLbl="node1" presStyleIdx="5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8689A-FAC6-4B2B-8B7C-9958F11BC93F}" type="pres">
      <dgm:prSet presAssocID="{44F4DC91-1100-4990-9D81-8110E9B3898A}" presName="negativeSpace" presStyleCnt="0"/>
      <dgm:spPr/>
    </dgm:pt>
    <dgm:pt modelId="{112EBB52-4190-42EE-B439-F191D656F754}" type="pres">
      <dgm:prSet presAssocID="{44F4DC91-1100-4990-9D81-8110E9B3898A}" presName="childText" presStyleLbl="conFgAcc1" presStyleIdx="5" presStyleCnt="6" custScaleY="131719" custLinFactNeighborX="386" custLinFactNeighborY="89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6F56AA-4412-4B40-99EC-966BEF8F33F9}" type="presOf" srcId="{886D432F-2787-4D0D-909D-6A520ADE8F6E}" destId="{6CF8A4F0-797E-44BE-855E-BCDFDA82986D}" srcOrd="0" destOrd="0" presId="urn:microsoft.com/office/officeart/2005/8/layout/list1"/>
    <dgm:cxn modelId="{8D99341D-FB3B-445B-BF9E-E20EC5487715}" type="presOf" srcId="{A0652332-DC29-47D4-87D6-8810C2C7B949}" destId="{00227BB2-3290-47B0-8A2A-25BEFDD21DB9}" srcOrd="0" destOrd="0" presId="urn:microsoft.com/office/officeart/2005/8/layout/list1"/>
    <dgm:cxn modelId="{87C0D96F-FB67-4433-9CEB-4951A849DCA3}" type="presOf" srcId="{78A2DC59-E31F-41D7-BB4F-EA16575BD274}" destId="{63A4B5DD-DCE2-4995-BC18-585CDFFA6A05}" srcOrd="0" destOrd="0" presId="urn:microsoft.com/office/officeart/2005/8/layout/list1"/>
    <dgm:cxn modelId="{073B27BA-5415-434B-ADFA-467E613CF9F7}" type="presOf" srcId="{ED591998-CC28-4652-8AF3-7FAAA0C4887B}" destId="{735285F4-8ADB-44FE-B25F-ECFF353D786A}" srcOrd="0" destOrd="0" presId="urn:microsoft.com/office/officeart/2005/8/layout/list1"/>
    <dgm:cxn modelId="{E28E2436-1E33-4D97-9701-7BCE467A8E7B}" type="presOf" srcId="{EA2A483D-64DF-4E31-8500-AED9C1D2EC41}" destId="{F2391A4D-64B6-4AA8-B66B-49AA983D76A4}" srcOrd="0" destOrd="0" presId="urn:microsoft.com/office/officeart/2005/8/layout/list1"/>
    <dgm:cxn modelId="{38A32A5E-DAB4-48E5-90D7-4CB4F512BDE2}" type="presOf" srcId="{43A0F920-933D-44CF-A1C1-ED11D12F5A2D}" destId="{019997DB-98C4-403C-8E10-3B9E114AF3A0}" srcOrd="0" destOrd="0" presId="urn:microsoft.com/office/officeart/2005/8/layout/list1"/>
    <dgm:cxn modelId="{6DE38653-AC33-46F3-B742-EB03C2325810}" type="presOf" srcId="{53E0665E-A645-48B0-BEF5-8FBAA4F4026B}" destId="{A99D7869-88BB-40C1-98A5-4F150B07C606}" srcOrd="0" destOrd="0" presId="urn:microsoft.com/office/officeart/2005/8/layout/list1"/>
    <dgm:cxn modelId="{22DDE342-2608-45C7-9F59-4B31D021ADBF}" srcId="{44F4DC91-1100-4990-9D81-8110E9B3898A}" destId="{B4EF3EB9-BC6A-46AC-B9A9-C45BBA02CF40}" srcOrd="0" destOrd="0" parTransId="{53B52806-D0AD-4886-B41A-9D019E363C65}" sibTransId="{37035767-31DC-4BF2-9B13-12C7E11A17FA}"/>
    <dgm:cxn modelId="{A2EB65E2-99F3-4C6F-B37D-E386C5C89C82}" srcId="{5AD5FF9D-3D82-4143-BC16-CB3D2FBAD943}" destId="{44F4DC91-1100-4990-9D81-8110E9B3898A}" srcOrd="5" destOrd="0" parTransId="{10C71D06-8A11-47F6-A7E0-BC68681B42C7}" sibTransId="{BCFC2665-2C17-4DE8-BC7A-C59246BA2D30}"/>
    <dgm:cxn modelId="{B2E09348-4DD5-44EA-A9A1-AFB832903265}" type="presOf" srcId="{ED591998-CC28-4652-8AF3-7FAAA0C4887B}" destId="{60C39985-CFAD-4F05-AF04-74B3D1E8B961}" srcOrd="1" destOrd="0" presId="urn:microsoft.com/office/officeart/2005/8/layout/list1"/>
    <dgm:cxn modelId="{8BFA9B69-2DF2-436A-AA8F-B9DD6E381250}" srcId="{5AD5FF9D-3D82-4143-BC16-CB3D2FBAD943}" destId="{2C1B6BA4-1743-44BC-8B4D-31E328621322}" srcOrd="4" destOrd="0" parTransId="{B0D448E6-973F-4601-B4DE-379312CCFAFD}" sibTransId="{E869A475-A425-4651-AFA1-003E4EBCB5E3}"/>
    <dgm:cxn modelId="{53F57972-911A-4482-BD3D-E252501DB6CC}" srcId="{886D432F-2787-4D0D-909D-6A520ADE8F6E}" destId="{9E991AD0-3C37-424F-B2A2-5A766E03046D}" srcOrd="1" destOrd="0" parTransId="{3F423F0C-91F0-406B-AA78-D28307639352}" sibTransId="{566A043F-AEB0-4819-8C55-8439C5826C45}"/>
    <dgm:cxn modelId="{9B295CBD-7BDC-4869-AC54-E0A1EC49950C}" type="presOf" srcId="{655D75C8-041D-468C-9340-AB0430683931}" destId="{B61F9E69-E835-4C5E-90D3-0B51BD86CF08}" srcOrd="0" destOrd="0" presId="urn:microsoft.com/office/officeart/2005/8/layout/list1"/>
    <dgm:cxn modelId="{F5B44588-FDC3-4149-82F9-6A0FA9D22604}" type="presOf" srcId="{44F4DC91-1100-4990-9D81-8110E9B3898A}" destId="{C42BF8AE-E590-456C-9FF0-B97764BE5DC0}" srcOrd="1" destOrd="0" presId="urn:microsoft.com/office/officeart/2005/8/layout/list1"/>
    <dgm:cxn modelId="{1A800A89-C2B4-4DEC-A750-F6EF732103DD}" srcId="{2C1B6BA4-1743-44BC-8B4D-31E328621322}" destId="{43A0F920-933D-44CF-A1C1-ED11D12F5A2D}" srcOrd="0" destOrd="0" parTransId="{B5DE0C75-35E6-41A3-90D1-AC0F6BE5F354}" sibTransId="{B268EAF2-9D3A-400E-AADB-334FFAD4C3C8}"/>
    <dgm:cxn modelId="{90AABFAE-4FF8-4658-B579-692E9D88D75C}" type="presOf" srcId="{BD0665C8-6254-48F8-87F6-7FF88AD83263}" destId="{BF511C95-0885-4B48-A3FD-DB37BB269244}" srcOrd="0" destOrd="0" presId="urn:microsoft.com/office/officeart/2005/8/layout/list1"/>
    <dgm:cxn modelId="{A8359917-1FBD-4A3D-BC25-CBFF83E47BDD}" type="presOf" srcId="{5039D197-A2B5-4B51-9054-8AC259FA8B21}" destId="{019997DB-98C4-403C-8E10-3B9E114AF3A0}" srcOrd="0" destOrd="1" presId="urn:microsoft.com/office/officeart/2005/8/layout/list1"/>
    <dgm:cxn modelId="{325AAE64-897F-4C7B-924C-B5EA894BF646}" srcId="{2C1B6BA4-1743-44BC-8B4D-31E328621322}" destId="{5039D197-A2B5-4B51-9054-8AC259FA8B21}" srcOrd="1" destOrd="0" parTransId="{09B10AA7-6DAA-47D4-B05D-4F30EBFFC7EC}" sibTransId="{9EEB784B-99C1-450B-B3AC-D09BE9276144}"/>
    <dgm:cxn modelId="{BB3FBBDE-0E79-4BAD-BEE2-5897B7BFCBBF}" srcId="{5AD5FF9D-3D82-4143-BC16-CB3D2FBAD943}" destId="{EA2A483D-64DF-4E31-8500-AED9C1D2EC41}" srcOrd="1" destOrd="0" parTransId="{0537CA5B-F5C2-443A-A7CD-3C166C2C4FB6}" sibTransId="{EDB1CD44-58DE-447B-886F-C152E100B104}"/>
    <dgm:cxn modelId="{EA11DE49-63CA-42B4-8B9B-52C8DE8BA9E5}" srcId="{5AD5FF9D-3D82-4143-BC16-CB3D2FBAD943}" destId="{ED591998-CC28-4652-8AF3-7FAAA0C4887B}" srcOrd="0" destOrd="0" parTransId="{1D59FAFE-818E-461D-9B9F-6F14B94E0E62}" sibTransId="{9FBAEED0-5946-46A7-B84B-FB3F5D85BBE4}"/>
    <dgm:cxn modelId="{4E6A2691-52D5-478A-8661-E38B6BD8D53B}" srcId="{ED591998-CC28-4652-8AF3-7FAAA0C4887B}" destId="{A0652332-DC29-47D4-87D6-8810C2C7B949}" srcOrd="0" destOrd="0" parTransId="{72EAE87E-AF47-46D7-9C28-16ABF1EDC326}" sibTransId="{B2E7ED5D-092E-477B-B75A-BD32A672EE82}"/>
    <dgm:cxn modelId="{4C63B066-6344-449B-8742-7B6FE6DF50E2}" srcId="{EA2A483D-64DF-4E31-8500-AED9C1D2EC41}" destId="{78A2DC59-E31F-41D7-BB4F-EA16575BD274}" srcOrd="0" destOrd="0" parTransId="{B6E43E2A-4680-443B-9BA3-2758A81FE880}" sibTransId="{98B82242-314B-4563-BCC6-E19A7E8D54FA}"/>
    <dgm:cxn modelId="{9BA7AEA4-9F4E-474F-95E7-CC23FA560C58}" srcId="{5AD5FF9D-3D82-4143-BC16-CB3D2FBAD943}" destId="{886D432F-2787-4D0D-909D-6A520ADE8F6E}" srcOrd="3" destOrd="0" parTransId="{C85EE25D-A279-41B5-A6E1-E7069D32AA63}" sibTransId="{4790646B-7417-49DA-A19E-B028F86828C0}"/>
    <dgm:cxn modelId="{089D5D11-7B7C-44E3-B1E3-68AC222ED3A8}" type="presOf" srcId="{655D75C8-041D-468C-9340-AB0430683931}" destId="{F8D466E3-4C0A-4A76-ACB9-B94878EC8189}" srcOrd="1" destOrd="0" presId="urn:microsoft.com/office/officeart/2005/8/layout/list1"/>
    <dgm:cxn modelId="{32B00C6C-C68F-486F-8E53-1507F5E751D5}" type="presOf" srcId="{886D432F-2787-4D0D-909D-6A520ADE8F6E}" destId="{85BE9383-F51E-4415-8592-12100F6A184D}" srcOrd="1" destOrd="0" presId="urn:microsoft.com/office/officeart/2005/8/layout/list1"/>
    <dgm:cxn modelId="{68101FC9-158A-4FB9-97F1-5FCF24055C4C}" type="presOf" srcId="{9E991AD0-3C37-424F-B2A2-5A766E03046D}" destId="{BF511C95-0885-4B48-A3FD-DB37BB269244}" srcOrd="0" destOrd="1" presId="urn:microsoft.com/office/officeart/2005/8/layout/list1"/>
    <dgm:cxn modelId="{824C1520-6E52-4C4C-BC45-68FAD933DC22}" type="presOf" srcId="{2C1B6BA4-1743-44BC-8B4D-31E328621322}" destId="{8508A2B2-F45D-499C-9223-B2FEB9864E83}" srcOrd="0" destOrd="0" presId="urn:microsoft.com/office/officeart/2005/8/layout/list1"/>
    <dgm:cxn modelId="{230DFD88-EBFF-4BCD-85DD-D0E690B1A989}" type="presOf" srcId="{B4EF3EB9-BC6A-46AC-B9A9-C45BBA02CF40}" destId="{112EBB52-4190-42EE-B439-F191D656F754}" srcOrd="0" destOrd="0" presId="urn:microsoft.com/office/officeart/2005/8/layout/list1"/>
    <dgm:cxn modelId="{CF9A328F-3DB4-4FB3-84D9-3E0CEBC4794B}" type="presOf" srcId="{5AD5FF9D-3D82-4143-BC16-CB3D2FBAD943}" destId="{A70A0494-CDCE-4C61-8D45-F2E27906C204}" srcOrd="0" destOrd="0" presId="urn:microsoft.com/office/officeart/2005/8/layout/list1"/>
    <dgm:cxn modelId="{991BF713-AB73-4782-BD2C-36A60673D471}" srcId="{655D75C8-041D-468C-9340-AB0430683931}" destId="{53E0665E-A645-48B0-BEF5-8FBAA4F4026B}" srcOrd="0" destOrd="0" parTransId="{9AA7862F-9037-4AD4-AAC0-7360FC20911E}" sibTransId="{1F2963C4-7DA6-4004-8AF8-AFC074DBF0B0}"/>
    <dgm:cxn modelId="{E05F0A0A-9C3E-4E79-BFF8-D0C266C6A554}" type="presOf" srcId="{2C1B6BA4-1743-44BC-8B4D-31E328621322}" destId="{2B0D7500-5B94-4169-8E69-3B9EBC1CDDE2}" srcOrd="1" destOrd="0" presId="urn:microsoft.com/office/officeart/2005/8/layout/list1"/>
    <dgm:cxn modelId="{35ED0382-8757-453B-9ADF-22E7BBDCD974}" srcId="{5AD5FF9D-3D82-4143-BC16-CB3D2FBAD943}" destId="{655D75C8-041D-468C-9340-AB0430683931}" srcOrd="2" destOrd="0" parTransId="{64CE6704-548B-489D-A357-CD065233B54D}" sibTransId="{69E26937-EE60-4C65-996E-0BE39012B29D}"/>
    <dgm:cxn modelId="{A76784AB-A642-49DC-BD13-5F6C6CF687D3}" type="presOf" srcId="{44F4DC91-1100-4990-9D81-8110E9B3898A}" destId="{71706819-FB77-4873-A512-5924A7F94F32}" srcOrd="0" destOrd="0" presId="urn:microsoft.com/office/officeart/2005/8/layout/list1"/>
    <dgm:cxn modelId="{2E96E357-BDA7-4E57-9B49-6FD839D9422A}" srcId="{886D432F-2787-4D0D-909D-6A520ADE8F6E}" destId="{BD0665C8-6254-48F8-87F6-7FF88AD83263}" srcOrd="0" destOrd="0" parTransId="{B4B830E4-2AAA-4E97-B8EC-6FA39C7416E3}" sibTransId="{E569FBDB-8C7A-49B9-8218-F5FE1B242BFC}"/>
    <dgm:cxn modelId="{18BFDD17-FBB5-433F-835C-B47589F1E0E4}" type="presOf" srcId="{EA2A483D-64DF-4E31-8500-AED9C1D2EC41}" destId="{1671FAF7-071D-4182-AA18-3039B0A004F7}" srcOrd="1" destOrd="0" presId="urn:microsoft.com/office/officeart/2005/8/layout/list1"/>
    <dgm:cxn modelId="{798633AF-F9C3-4935-B66E-3347A62B8CE0}" type="presParOf" srcId="{A70A0494-CDCE-4C61-8D45-F2E27906C204}" destId="{F8A1A5E5-88AC-42F9-BFC2-FD449975A26F}" srcOrd="0" destOrd="0" presId="urn:microsoft.com/office/officeart/2005/8/layout/list1"/>
    <dgm:cxn modelId="{E7F04E03-DAC1-4AEF-9C77-37CD6864C43E}" type="presParOf" srcId="{F8A1A5E5-88AC-42F9-BFC2-FD449975A26F}" destId="{735285F4-8ADB-44FE-B25F-ECFF353D786A}" srcOrd="0" destOrd="0" presId="urn:microsoft.com/office/officeart/2005/8/layout/list1"/>
    <dgm:cxn modelId="{0D4D3172-B3E6-4F39-893C-3BCFC0AEEE21}" type="presParOf" srcId="{F8A1A5E5-88AC-42F9-BFC2-FD449975A26F}" destId="{60C39985-CFAD-4F05-AF04-74B3D1E8B961}" srcOrd="1" destOrd="0" presId="urn:microsoft.com/office/officeart/2005/8/layout/list1"/>
    <dgm:cxn modelId="{476A7C57-17DF-4163-B9D2-2CC20080AC16}" type="presParOf" srcId="{A70A0494-CDCE-4C61-8D45-F2E27906C204}" destId="{6F2FDE59-CF1A-46DD-AA17-F63940F26F01}" srcOrd="1" destOrd="0" presId="urn:microsoft.com/office/officeart/2005/8/layout/list1"/>
    <dgm:cxn modelId="{4ED6E645-B39E-4524-9316-9F37A3CEFF50}" type="presParOf" srcId="{A70A0494-CDCE-4C61-8D45-F2E27906C204}" destId="{00227BB2-3290-47B0-8A2A-25BEFDD21DB9}" srcOrd="2" destOrd="0" presId="urn:microsoft.com/office/officeart/2005/8/layout/list1"/>
    <dgm:cxn modelId="{DA18E4DA-8AB4-4330-BAAD-6EC861F272CB}" type="presParOf" srcId="{A70A0494-CDCE-4C61-8D45-F2E27906C204}" destId="{681AC341-FC54-49C6-9FCC-52AB96B39ADA}" srcOrd="3" destOrd="0" presId="urn:microsoft.com/office/officeart/2005/8/layout/list1"/>
    <dgm:cxn modelId="{ED81A16A-FBD3-45CF-91F2-66D6956A5E1E}" type="presParOf" srcId="{A70A0494-CDCE-4C61-8D45-F2E27906C204}" destId="{267FD867-12E0-4EC6-ACF6-276B121F003E}" srcOrd="4" destOrd="0" presId="urn:microsoft.com/office/officeart/2005/8/layout/list1"/>
    <dgm:cxn modelId="{E6D5BA45-C4F9-40E5-A5E1-DF9CBE7111D4}" type="presParOf" srcId="{267FD867-12E0-4EC6-ACF6-276B121F003E}" destId="{F2391A4D-64B6-4AA8-B66B-49AA983D76A4}" srcOrd="0" destOrd="0" presId="urn:microsoft.com/office/officeart/2005/8/layout/list1"/>
    <dgm:cxn modelId="{87940C22-B662-4E0D-B9B7-BFF443FCC679}" type="presParOf" srcId="{267FD867-12E0-4EC6-ACF6-276B121F003E}" destId="{1671FAF7-071D-4182-AA18-3039B0A004F7}" srcOrd="1" destOrd="0" presId="urn:microsoft.com/office/officeart/2005/8/layout/list1"/>
    <dgm:cxn modelId="{736EE074-59AE-4FAA-A50F-FE68F94577BB}" type="presParOf" srcId="{A70A0494-CDCE-4C61-8D45-F2E27906C204}" destId="{34A52C43-0E15-418B-8F5D-AE9CFCD32DDA}" srcOrd="5" destOrd="0" presId="urn:microsoft.com/office/officeart/2005/8/layout/list1"/>
    <dgm:cxn modelId="{92D9F323-A628-4ED6-9A85-6BD267A3E8C5}" type="presParOf" srcId="{A70A0494-CDCE-4C61-8D45-F2E27906C204}" destId="{63A4B5DD-DCE2-4995-BC18-585CDFFA6A05}" srcOrd="6" destOrd="0" presId="urn:microsoft.com/office/officeart/2005/8/layout/list1"/>
    <dgm:cxn modelId="{92B98069-6DAC-4A99-93C9-44AF2F1B1630}" type="presParOf" srcId="{A70A0494-CDCE-4C61-8D45-F2E27906C204}" destId="{71FB186C-E336-4EC9-8F99-32BD391A196C}" srcOrd="7" destOrd="0" presId="urn:microsoft.com/office/officeart/2005/8/layout/list1"/>
    <dgm:cxn modelId="{14C8423F-D71F-4F62-A5B8-E369E55BC56C}" type="presParOf" srcId="{A70A0494-CDCE-4C61-8D45-F2E27906C204}" destId="{E449D29D-863B-41CD-B29B-31F63A81E5F6}" srcOrd="8" destOrd="0" presId="urn:microsoft.com/office/officeart/2005/8/layout/list1"/>
    <dgm:cxn modelId="{43ABBE83-EE62-4FB3-BAE8-41C57B04B593}" type="presParOf" srcId="{E449D29D-863B-41CD-B29B-31F63A81E5F6}" destId="{B61F9E69-E835-4C5E-90D3-0B51BD86CF08}" srcOrd="0" destOrd="0" presId="urn:microsoft.com/office/officeart/2005/8/layout/list1"/>
    <dgm:cxn modelId="{96E23716-C577-4526-9DD9-1193132DE113}" type="presParOf" srcId="{E449D29D-863B-41CD-B29B-31F63A81E5F6}" destId="{F8D466E3-4C0A-4A76-ACB9-B94878EC8189}" srcOrd="1" destOrd="0" presId="urn:microsoft.com/office/officeart/2005/8/layout/list1"/>
    <dgm:cxn modelId="{CE6FFF68-3F54-49CF-ADE1-F1D9B2648537}" type="presParOf" srcId="{A70A0494-CDCE-4C61-8D45-F2E27906C204}" destId="{9D77299C-DAA5-4B31-A08F-36D7597F3CFC}" srcOrd="9" destOrd="0" presId="urn:microsoft.com/office/officeart/2005/8/layout/list1"/>
    <dgm:cxn modelId="{452F081A-B791-473A-82AE-B81CDD646236}" type="presParOf" srcId="{A70A0494-CDCE-4C61-8D45-F2E27906C204}" destId="{A99D7869-88BB-40C1-98A5-4F150B07C606}" srcOrd="10" destOrd="0" presId="urn:microsoft.com/office/officeart/2005/8/layout/list1"/>
    <dgm:cxn modelId="{3B417DB9-37D7-4001-806E-9819534B4280}" type="presParOf" srcId="{A70A0494-CDCE-4C61-8D45-F2E27906C204}" destId="{811675C4-BBFD-4FC3-A699-0202CDF0465E}" srcOrd="11" destOrd="0" presId="urn:microsoft.com/office/officeart/2005/8/layout/list1"/>
    <dgm:cxn modelId="{D152ED53-5A19-4FCA-9BED-0AA46326300D}" type="presParOf" srcId="{A70A0494-CDCE-4C61-8D45-F2E27906C204}" destId="{85E33ED8-0BEC-4E06-98DC-FE0AEECF9672}" srcOrd="12" destOrd="0" presId="urn:microsoft.com/office/officeart/2005/8/layout/list1"/>
    <dgm:cxn modelId="{32F8F99A-6C4B-4061-847D-411EEAFCB903}" type="presParOf" srcId="{85E33ED8-0BEC-4E06-98DC-FE0AEECF9672}" destId="{6CF8A4F0-797E-44BE-855E-BCDFDA82986D}" srcOrd="0" destOrd="0" presId="urn:microsoft.com/office/officeart/2005/8/layout/list1"/>
    <dgm:cxn modelId="{B177A1D9-A6ED-48BA-8EEF-0167A2D13D85}" type="presParOf" srcId="{85E33ED8-0BEC-4E06-98DC-FE0AEECF9672}" destId="{85BE9383-F51E-4415-8592-12100F6A184D}" srcOrd="1" destOrd="0" presId="urn:microsoft.com/office/officeart/2005/8/layout/list1"/>
    <dgm:cxn modelId="{B69339F0-7267-4F3C-9E85-4B38EFE665C7}" type="presParOf" srcId="{A70A0494-CDCE-4C61-8D45-F2E27906C204}" destId="{458718E7-5232-434A-B90F-8AE94C8A5B92}" srcOrd="13" destOrd="0" presId="urn:microsoft.com/office/officeart/2005/8/layout/list1"/>
    <dgm:cxn modelId="{C4E24A45-7858-4540-A7D8-C73A8DFA85D1}" type="presParOf" srcId="{A70A0494-CDCE-4C61-8D45-F2E27906C204}" destId="{BF511C95-0885-4B48-A3FD-DB37BB269244}" srcOrd="14" destOrd="0" presId="urn:microsoft.com/office/officeart/2005/8/layout/list1"/>
    <dgm:cxn modelId="{2F016C7F-E1F6-4760-8CAE-AD87884A0C2A}" type="presParOf" srcId="{A70A0494-CDCE-4C61-8D45-F2E27906C204}" destId="{27AB37DD-1ABF-4170-9F80-F3BA106786D5}" srcOrd="15" destOrd="0" presId="urn:microsoft.com/office/officeart/2005/8/layout/list1"/>
    <dgm:cxn modelId="{FED7BC9C-3513-4E82-9399-1FBD3853D99C}" type="presParOf" srcId="{A70A0494-CDCE-4C61-8D45-F2E27906C204}" destId="{3BAD7480-B44B-4FE6-B412-0388C7D4B360}" srcOrd="16" destOrd="0" presId="urn:microsoft.com/office/officeart/2005/8/layout/list1"/>
    <dgm:cxn modelId="{B5992B11-258E-4F95-9C44-192E8CAC4959}" type="presParOf" srcId="{3BAD7480-B44B-4FE6-B412-0388C7D4B360}" destId="{8508A2B2-F45D-499C-9223-B2FEB9864E83}" srcOrd="0" destOrd="0" presId="urn:microsoft.com/office/officeart/2005/8/layout/list1"/>
    <dgm:cxn modelId="{E6A025C8-C83C-4316-9221-5D1FE4977489}" type="presParOf" srcId="{3BAD7480-B44B-4FE6-B412-0388C7D4B360}" destId="{2B0D7500-5B94-4169-8E69-3B9EBC1CDDE2}" srcOrd="1" destOrd="0" presId="urn:microsoft.com/office/officeart/2005/8/layout/list1"/>
    <dgm:cxn modelId="{4E637EED-339F-4F85-9895-BA0150DB1DCA}" type="presParOf" srcId="{A70A0494-CDCE-4C61-8D45-F2E27906C204}" destId="{55C78037-EFFB-462A-857A-724658287C9D}" srcOrd="17" destOrd="0" presId="urn:microsoft.com/office/officeart/2005/8/layout/list1"/>
    <dgm:cxn modelId="{19FC19EB-7CDD-4DE5-930B-2D0469738AFB}" type="presParOf" srcId="{A70A0494-CDCE-4C61-8D45-F2E27906C204}" destId="{019997DB-98C4-403C-8E10-3B9E114AF3A0}" srcOrd="18" destOrd="0" presId="urn:microsoft.com/office/officeart/2005/8/layout/list1"/>
    <dgm:cxn modelId="{7F290DF9-D479-4B67-B61F-570373C60E87}" type="presParOf" srcId="{A70A0494-CDCE-4C61-8D45-F2E27906C204}" destId="{207146B8-8A90-44CE-A8AD-2E2531583E2C}" srcOrd="19" destOrd="0" presId="urn:microsoft.com/office/officeart/2005/8/layout/list1"/>
    <dgm:cxn modelId="{ED0EBD42-9EE6-4B2E-B061-BA7630FC7E0E}" type="presParOf" srcId="{A70A0494-CDCE-4C61-8D45-F2E27906C204}" destId="{E1D13531-D968-4A38-A46B-829EF09AD637}" srcOrd="20" destOrd="0" presId="urn:microsoft.com/office/officeart/2005/8/layout/list1"/>
    <dgm:cxn modelId="{B9437D0F-DF68-471C-9550-CBEF300F8176}" type="presParOf" srcId="{E1D13531-D968-4A38-A46B-829EF09AD637}" destId="{71706819-FB77-4873-A512-5924A7F94F32}" srcOrd="0" destOrd="0" presId="urn:microsoft.com/office/officeart/2005/8/layout/list1"/>
    <dgm:cxn modelId="{5616F351-59A8-4F5A-A634-2617B04178EE}" type="presParOf" srcId="{E1D13531-D968-4A38-A46B-829EF09AD637}" destId="{C42BF8AE-E590-456C-9FF0-B97764BE5DC0}" srcOrd="1" destOrd="0" presId="urn:microsoft.com/office/officeart/2005/8/layout/list1"/>
    <dgm:cxn modelId="{8D306DED-CC71-4492-9E97-7B81B4A7ED27}" type="presParOf" srcId="{A70A0494-CDCE-4C61-8D45-F2E27906C204}" destId="{A3A8689A-FAC6-4B2B-8B7C-9958F11BC93F}" srcOrd="21" destOrd="0" presId="urn:microsoft.com/office/officeart/2005/8/layout/list1"/>
    <dgm:cxn modelId="{049D0B0A-8AD9-4E44-9D93-C122A14A4218}" type="presParOf" srcId="{A70A0494-CDCE-4C61-8D45-F2E27906C204}" destId="{112EBB52-4190-42EE-B439-F191D656F75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8CBA5A-B40A-46B8-87E7-800613BDFB1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EEB7DD-AA94-4DD9-AA0D-44B7F8CFF53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Доходы бюджета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92DD5D9-5C92-4885-BB50-2D9062176999}" type="parTrans" cxnId="{104B7A5F-A621-4179-A967-76D1E7D574C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B7132A4-C390-45D9-8C3B-F036A9BFF346}" type="sibTrans" cxnId="{104B7A5F-A621-4179-A967-76D1E7D574C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DE34007-6521-4562-8959-90CCC15755FC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(доходы от предусмотренных законодательством налогов и сборов)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D59F8A9-502A-4F7A-B1FB-F492CBC67809}" type="parTrans" cxnId="{B9A4BF4C-BC70-44EE-9EB8-1B9470ED05D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9CA64B8-9A38-4B57-9779-D834E1A8DEAF}" type="sibTrans" cxnId="{B9A4BF4C-BC70-44EE-9EB8-1B9470ED05D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67692A-6520-43DE-820A-6747BA81788D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(поступившие из бюджетов вышестоящего уровня денежные средства на безвозмездной основе, а также перечисления от юридических и физических лиц)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DDBCE9A-1801-4216-ADD4-704C688EB556}" type="parTrans" cxnId="{6C0E7B94-054D-4BB8-A892-227D4E240E1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C4CF155-6343-423C-A1F5-DE67A04A0846}" type="sibTrans" cxnId="{6C0E7B94-054D-4BB8-A892-227D4E240E1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CB631A4-1AED-44E6-AAB4-F78B8F56570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(платежи от использования муниципального имущества, аренды земли, перечисления части прибыли муниципальных унитарных предприятий, штрафов, санкций, возмещения ущерба и другие собственные поступления в бюджет, не отнесенные Налоговым кодексом РФ к налогам)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CC26A1A-8D93-45CD-965D-4F0AF38AE1F5}" type="parTrans" cxnId="{A9980883-DBB5-4E6B-97BF-9C12C917576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7DC3843-9BD3-4F5A-87A9-622180577727}" type="sibTrans" cxnId="{A9980883-DBB5-4E6B-97BF-9C12C917576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3D64005-46F4-4072-9ED4-E5425ACC20A1}" type="pres">
      <dgm:prSet presAssocID="{D48CBA5A-B40A-46B8-87E7-800613BDFB1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3ACCA9-7892-4898-9CBF-9AFE31D994DC}" type="pres">
      <dgm:prSet presAssocID="{F6EEB7DD-AA94-4DD9-AA0D-44B7F8CFF530}" presName="root1" presStyleCnt="0"/>
      <dgm:spPr/>
    </dgm:pt>
    <dgm:pt modelId="{84D77DD2-0994-4E09-8D07-CC7F10FEA790}" type="pres">
      <dgm:prSet presAssocID="{F6EEB7DD-AA94-4DD9-AA0D-44B7F8CFF530}" presName="LevelOneTextNode" presStyleLbl="node0" presStyleIdx="0" presStyleCnt="1" custScaleX="87341" custLinFactNeighborX="-234" custLinFactNeighborY="-160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BD02B2-CD5C-48D2-9A64-3615A9C0DAA0}" type="pres">
      <dgm:prSet presAssocID="{F6EEB7DD-AA94-4DD9-AA0D-44B7F8CFF530}" presName="level2hierChild" presStyleCnt="0"/>
      <dgm:spPr/>
    </dgm:pt>
    <dgm:pt modelId="{EFB9C4B9-EBE6-4E9C-9082-B4BB76764147}" type="pres">
      <dgm:prSet presAssocID="{7D59F8A9-502A-4F7A-B1FB-F492CBC67809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0F3C24B-AFEC-4E91-BEB5-84C7A55EB021}" type="pres">
      <dgm:prSet presAssocID="{7D59F8A9-502A-4F7A-B1FB-F492CBC67809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90F5EB7-66BC-48CE-9009-6EDEEC5C0CE8}" type="pres">
      <dgm:prSet presAssocID="{ADE34007-6521-4562-8959-90CCC15755FC}" presName="root2" presStyleCnt="0"/>
      <dgm:spPr/>
    </dgm:pt>
    <dgm:pt modelId="{D5A51029-59A1-4AD4-A242-F445415C9E75}" type="pres">
      <dgm:prSet presAssocID="{ADE34007-6521-4562-8959-90CCC15755FC}" presName="LevelTwoTextNode" presStyleLbl="node2" presStyleIdx="0" presStyleCnt="3" custScaleX="213912" custScaleY="89742" custLinFactNeighborX="-2145" custLinFactNeighborY="-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2A4791-AD87-4DBC-9B8D-EABBCA835555}" type="pres">
      <dgm:prSet presAssocID="{ADE34007-6521-4562-8959-90CCC15755FC}" presName="level3hierChild" presStyleCnt="0"/>
      <dgm:spPr/>
    </dgm:pt>
    <dgm:pt modelId="{971FB3A6-33E8-49AE-89F0-12E98B5D0D00}" type="pres">
      <dgm:prSet presAssocID="{FCC26A1A-8D93-45CD-965D-4F0AF38AE1F5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976209A-6707-4F2C-B7D6-5AEB3D7C3FFB}" type="pres">
      <dgm:prSet presAssocID="{FCC26A1A-8D93-45CD-965D-4F0AF38AE1F5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2D80941-5C99-47DF-BE04-DFBEEB444ACF}" type="pres">
      <dgm:prSet presAssocID="{CCB631A4-1AED-44E6-AAB4-F78B8F565707}" presName="root2" presStyleCnt="0"/>
      <dgm:spPr/>
    </dgm:pt>
    <dgm:pt modelId="{82DC5113-1764-4369-B9F4-DB95B946519D}" type="pres">
      <dgm:prSet presAssocID="{CCB631A4-1AED-44E6-AAB4-F78B8F565707}" presName="LevelTwoTextNode" presStyleLbl="node2" presStyleIdx="1" presStyleCnt="3" custScaleX="213912" custScaleY="187949" custLinFactNeighborX="-964" custLinFactNeighborY="18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0C6A0A-0313-44D4-824E-B8DA421A2FD5}" type="pres">
      <dgm:prSet presAssocID="{CCB631A4-1AED-44E6-AAB4-F78B8F565707}" presName="level3hierChild" presStyleCnt="0"/>
      <dgm:spPr/>
    </dgm:pt>
    <dgm:pt modelId="{E4714DEC-EFA4-4240-A879-5A1C7C632140}" type="pres">
      <dgm:prSet presAssocID="{4DDBCE9A-1801-4216-ADD4-704C688EB55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E956E2E-EFB5-4492-A6FC-33CD099A2F00}" type="pres">
      <dgm:prSet presAssocID="{4DDBCE9A-1801-4216-ADD4-704C688EB55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FB698B83-E323-4C69-917B-4CDD47E1EDA9}" type="pres">
      <dgm:prSet presAssocID="{5A67692A-6520-43DE-820A-6747BA81788D}" presName="root2" presStyleCnt="0"/>
      <dgm:spPr/>
    </dgm:pt>
    <dgm:pt modelId="{8733430F-7444-4E5B-9B81-D7E877B78F44}" type="pres">
      <dgm:prSet presAssocID="{5A67692A-6520-43DE-820A-6747BA81788D}" presName="LevelTwoTextNode" presStyleLbl="node2" presStyleIdx="2" presStyleCnt="3" custScaleX="213912" custScaleY="1257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C9FE1F-F511-43F9-917B-21486AE0778E}" type="pres">
      <dgm:prSet presAssocID="{5A67692A-6520-43DE-820A-6747BA81788D}" presName="level3hierChild" presStyleCnt="0"/>
      <dgm:spPr/>
    </dgm:pt>
  </dgm:ptLst>
  <dgm:cxnLst>
    <dgm:cxn modelId="{589E9DA5-A146-4507-97B7-5EA525366098}" type="presOf" srcId="{D48CBA5A-B40A-46B8-87E7-800613BDFB1E}" destId="{B3D64005-46F4-4072-9ED4-E5425ACC20A1}" srcOrd="0" destOrd="0" presId="urn:microsoft.com/office/officeart/2005/8/layout/hierarchy2"/>
    <dgm:cxn modelId="{CE0E6B66-7D2C-43A2-92F2-EE85FB1FD82A}" type="presOf" srcId="{7D59F8A9-502A-4F7A-B1FB-F492CBC67809}" destId="{F0F3C24B-AFEC-4E91-BEB5-84C7A55EB021}" srcOrd="1" destOrd="0" presId="urn:microsoft.com/office/officeart/2005/8/layout/hierarchy2"/>
    <dgm:cxn modelId="{F597148A-CB9A-4C35-B7F3-75C8A6CBF212}" type="presOf" srcId="{ADE34007-6521-4562-8959-90CCC15755FC}" destId="{D5A51029-59A1-4AD4-A242-F445415C9E75}" srcOrd="0" destOrd="0" presId="urn:microsoft.com/office/officeart/2005/8/layout/hierarchy2"/>
    <dgm:cxn modelId="{4A069BEF-5258-4993-9E82-C283F531BC31}" type="presOf" srcId="{4DDBCE9A-1801-4216-ADD4-704C688EB556}" destId="{FE956E2E-EFB5-4492-A6FC-33CD099A2F00}" srcOrd="1" destOrd="0" presId="urn:microsoft.com/office/officeart/2005/8/layout/hierarchy2"/>
    <dgm:cxn modelId="{104B7A5F-A621-4179-A967-76D1E7D574C9}" srcId="{D48CBA5A-B40A-46B8-87E7-800613BDFB1E}" destId="{F6EEB7DD-AA94-4DD9-AA0D-44B7F8CFF530}" srcOrd="0" destOrd="0" parTransId="{792DD5D9-5C92-4885-BB50-2D9062176999}" sibTransId="{FB7132A4-C390-45D9-8C3B-F036A9BFF346}"/>
    <dgm:cxn modelId="{FE201E9D-16AB-46C9-BE35-C39B7F93153F}" type="presOf" srcId="{CCB631A4-1AED-44E6-AAB4-F78B8F565707}" destId="{82DC5113-1764-4369-B9F4-DB95B946519D}" srcOrd="0" destOrd="0" presId="urn:microsoft.com/office/officeart/2005/8/layout/hierarchy2"/>
    <dgm:cxn modelId="{640CD29E-7FD9-4489-A8D6-0DEBDD629111}" type="presOf" srcId="{5A67692A-6520-43DE-820A-6747BA81788D}" destId="{8733430F-7444-4E5B-9B81-D7E877B78F44}" srcOrd="0" destOrd="0" presId="urn:microsoft.com/office/officeart/2005/8/layout/hierarchy2"/>
    <dgm:cxn modelId="{8DFB0A9B-2776-47B7-9BAB-293B9C2C69F6}" type="presOf" srcId="{F6EEB7DD-AA94-4DD9-AA0D-44B7F8CFF530}" destId="{84D77DD2-0994-4E09-8D07-CC7F10FEA790}" srcOrd="0" destOrd="0" presId="urn:microsoft.com/office/officeart/2005/8/layout/hierarchy2"/>
    <dgm:cxn modelId="{679F28EF-7556-4E9F-891D-692F4BC5359C}" type="presOf" srcId="{7D59F8A9-502A-4F7A-B1FB-F492CBC67809}" destId="{EFB9C4B9-EBE6-4E9C-9082-B4BB76764147}" srcOrd="0" destOrd="0" presId="urn:microsoft.com/office/officeart/2005/8/layout/hierarchy2"/>
    <dgm:cxn modelId="{B9A4BF4C-BC70-44EE-9EB8-1B9470ED05D3}" srcId="{F6EEB7DD-AA94-4DD9-AA0D-44B7F8CFF530}" destId="{ADE34007-6521-4562-8959-90CCC15755FC}" srcOrd="0" destOrd="0" parTransId="{7D59F8A9-502A-4F7A-B1FB-F492CBC67809}" sibTransId="{89CA64B8-9A38-4B57-9779-D834E1A8DEAF}"/>
    <dgm:cxn modelId="{88BC7FFE-F188-499C-A78B-7AA4480DB0E6}" type="presOf" srcId="{FCC26A1A-8D93-45CD-965D-4F0AF38AE1F5}" destId="{5976209A-6707-4F2C-B7D6-5AEB3D7C3FFB}" srcOrd="1" destOrd="0" presId="urn:microsoft.com/office/officeart/2005/8/layout/hierarchy2"/>
    <dgm:cxn modelId="{A9980883-DBB5-4E6B-97BF-9C12C9175761}" srcId="{F6EEB7DD-AA94-4DD9-AA0D-44B7F8CFF530}" destId="{CCB631A4-1AED-44E6-AAB4-F78B8F565707}" srcOrd="1" destOrd="0" parTransId="{FCC26A1A-8D93-45CD-965D-4F0AF38AE1F5}" sibTransId="{37DC3843-9BD3-4F5A-87A9-622180577727}"/>
    <dgm:cxn modelId="{D0B8977F-62A4-4DB2-A98B-FE0EA3DDA751}" type="presOf" srcId="{FCC26A1A-8D93-45CD-965D-4F0AF38AE1F5}" destId="{971FB3A6-33E8-49AE-89F0-12E98B5D0D00}" srcOrd="0" destOrd="0" presId="urn:microsoft.com/office/officeart/2005/8/layout/hierarchy2"/>
    <dgm:cxn modelId="{9D1585A2-689C-4E6A-8EB9-1337754B6050}" type="presOf" srcId="{4DDBCE9A-1801-4216-ADD4-704C688EB556}" destId="{E4714DEC-EFA4-4240-A879-5A1C7C632140}" srcOrd="0" destOrd="0" presId="urn:microsoft.com/office/officeart/2005/8/layout/hierarchy2"/>
    <dgm:cxn modelId="{6C0E7B94-054D-4BB8-A892-227D4E240E1A}" srcId="{F6EEB7DD-AA94-4DD9-AA0D-44B7F8CFF530}" destId="{5A67692A-6520-43DE-820A-6747BA81788D}" srcOrd="2" destOrd="0" parTransId="{4DDBCE9A-1801-4216-ADD4-704C688EB556}" sibTransId="{5C4CF155-6343-423C-A1F5-DE67A04A0846}"/>
    <dgm:cxn modelId="{81EF8CB9-2286-48C3-A4BB-B6966E6FB19E}" type="presParOf" srcId="{B3D64005-46F4-4072-9ED4-E5425ACC20A1}" destId="{F63ACCA9-7892-4898-9CBF-9AFE31D994DC}" srcOrd="0" destOrd="0" presId="urn:microsoft.com/office/officeart/2005/8/layout/hierarchy2"/>
    <dgm:cxn modelId="{C3A6B07D-EEB1-4A4A-9733-EDBB9CB89A53}" type="presParOf" srcId="{F63ACCA9-7892-4898-9CBF-9AFE31D994DC}" destId="{84D77DD2-0994-4E09-8D07-CC7F10FEA790}" srcOrd="0" destOrd="0" presId="urn:microsoft.com/office/officeart/2005/8/layout/hierarchy2"/>
    <dgm:cxn modelId="{CA91A6CD-8D1D-43DB-AAD7-7DCCCE7C52AE}" type="presParOf" srcId="{F63ACCA9-7892-4898-9CBF-9AFE31D994DC}" destId="{2FBD02B2-CD5C-48D2-9A64-3615A9C0DAA0}" srcOrd="1" destOrd="0" presId="urn:microsoft.com/office/officeart/2005/8/layout/hierarchy2"/>
    <dgm:cxn modelId="{4DD3158C-8ABA-4747-B127-48DB4823EAA3}" type="presParOf" srcId="{2FBD02B2-CD5C-48D2-9A64-3615A9C0DAA0}" destId="{EFB9C4B9-EBE6-4E9C-9082-B4BB76764147}" srcOrd="0" destOrd="0" presId="urn:microsoft.com/office/officeart/2005/8/layout/hierarchy2"/>
    <dgm:cxn modelId="{718E154E-7826-4F01-AAB3-12A2EFBD1A39}" type="presParOf" srcId="{EFB9C4B9-EBE6-4E9C-9082-B4BB76764147}" destId="{F0F3C24B-AFEC-4E91-BEB5-84C7A55EB021}" srcOrd="0" destOrd="0" presId="urn:microsoft.com/office/officeart/2005/8/layout/hierarchy2"/>
    <dgm:cxn modelId="{5645543C-5BE6-4754-9A35-9EC8A235008E}" type="presParOf" srcId="{2FBD02B2-CD5C-48D2-9A64-3615A9C0DAA0}" destId="{890F5EB7-66BC-48CE-9009-6EDEEC5C0CE8}" srcOrd="1" destOrd="0" presId="urn:microsoft.com/office/officeart/2005/8/layout/hierarchy2"/>
    <dgm:cxn modelId="{D160EBF9-883E-4EB7-B932-8D29585B735A}" type="presParOf" srcId="{890F5EB7-66BC-48CE-9009-6EDEEC5C0CE8}" destId="{D5A51029-59A1-4AD4-A242-F445415C9E75}" srcOrd="0" destOrd="0" presId="urn:microsoft.com/office/officeart/2005/8/layout/hierarchy2"/>
    <dgm:cxn modelId="{BBF2E7DA-0452-49BF-BA65-59025B7DBD9C}" type="presParOf" srcId="{890F5EB7-66BC-48CE-9009-6EDEEC5C0CE8}" destId="{512A4791-AD87-4DBC-9B8D-EABBCA835555}" srcOrd="1" destOrd="0" presId="urn:microsoft.com/office/officeart/2005/8/layout/hierarchy2"/>
    <dgm:cxn modelId="{FC8558AB-DC67-4B27-9AF5-43C28F39EF75}" type="presParOf" srcId="{2FBD02B2-CD5C-48D2-9A64-3615A9C0DAA0}" destId="{971FB3A6-33E8-49AE-89F0-12E98B5D0D00}" srcOrd="2" destOrd="0" presId="urn:microsoft.com/office/officeart/2005/8/layout/hierarchy2"/>
    <dgm:cxn modelId="{E8D8DADE-DE95-4D87-B82F-5B6454B2106B}" type="presParOf" srcId="{971FB3A6-33E8-49AE-89F0-12E98B5D0D00}" destId="{5976209A-6707-4F2C-B7D6-5AEB3D7C3FFB}" srcOrd="0" destOrd="0" presId="urn:microsoft.com/office/officeart/2005/8/layout/hierarchy2"/>
    <dgm:cxn modelId="{768606CC-6DBD-4C9C-BDEE-2A82FA3F4105}" type="presParOf" srcId="{2FBD02B2-CD5C-48D2-9A64-3615A9C0DAA0}" destId="{42D80941-5C99-47DF-BE04-DFBEEB444ACF}" srcOrd="3" destOrd="0" presId="urn:microsoft.com/office/officeart/2005/8/layout/hierarchy2"/>
    <dgm:cxn modelId="{90EB2BD9-94EF-474C-946C-B226A7ED3323}" type="presParOf" srcId="{42D80941-5C99-47DF-BE04-DFBEEB444ACF}" destId="{82DC5113-1764-4369-B9F4-DB95B946519D}" srcOrd="0" destOrd="0" presId="urn:microsoft.com/office/officeart/2005/8/layout/hierarchy2"/>
    <dgm:cxn modelId="{DF9CC052-DF16-4735-9FFB-D0A7983F69B2}" type="presParOf" srcId="{42D80941-5C99-47DF-BE04-DFBEEB444ACF}" destId="{380C6A0A-0313-44D4-824E-B8DA421A2FD5}" srcOrd="1" destOrd="0" presId="urn:microsoft.com/office/officeart/2005/8/layout/hierarchy2"/>
    <dgm:cxn modelId="{51832595-D3FD-4EA3-99BF-13B6FD21D8F0}" type="presParOf" srcId="{2FBD02B2-CD5C-48D2-9A64-3615A9C0DAA0}" destId="{E4714DEC-EFA4-4240-A879-5A1C7C632140}" srcOrd="4" destOrd="0" presId="urn:microsoft.com/office/officeart/2005/8/layout/hierarchy2"/>
    <dgm:cxn modelId="{E2C6D99C-01EE-4724-B966-A8AFA97B5AA7}" type="presParOf" srcId="{E4714DEC-EFA4-4240-A879-5A1C7C632140}" destId="{FE956E2E-EFB5-4492-A6FC-33CD099A2F00}" srcOrd="0" destOrd="0" presId="urn:microsoft.com/office/officeart/2005/8/layout/hierarchy2"/>
    <dgm:cxn modelId="{6E21DF92-9505-46C4-AE8C-B4D2D9D86E28}" type="presParOf" srcId="{2FBD02B2-CD5C-48D2-9A64-3615A9C0DAA0}" destId="{FB698B83-E323-4C69-917B-4CDD47E1EDA9}" srcOrd="5" destOrd="0" presId="urn:microsoft.com/office/officeart/2005/8/layout/hierarchy2"/>
    <dgm:cxn modelId="{79A44F2B-618B-4BA3-B03E-73F91232841F}" type="presParOf" srcId="{FB698B83-E323-4C69-917B-4CDD47E1EDA9}" destId="{8733430F-7444-4E5B-9B81-D7E877B78F44}" srcOrd="0" destOrd="0" presId="urn:microsoft.com/office/officeart/2005/8/layout/hierarchy2"/>
    <dgm:cxn modelId="{2408164E-DB82-44A5-A40F-BF5369591BAD}" type="presParOf" srcId="{FB698B83-E323-4C69-917B-4CDD47E1EDA9}" destId="{C0C9FE1F-F511-43F9-917B-21486AE0778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663FF0D-BAFE-49D8-993F-780BEA7E8D4D}" type="doc">
      <dgm:prSet loTypeId="urn:microsoft.com/office/officeart/2005/8/layout/vList3#1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A15BF65-DD0D-4A87-818C-A872E0CC928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муниципального образования 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на 2020 год и плановый период  2021 и 2022 годов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2C7839A-EBA3-48BF-859C-52F044D48025}" type="parTrans" cxnId="{E781B46E-27F7-40C1-A885-47B0006E4C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992B274-128B-4731-BAAD-FBB78853AAE5}" type="sibTrans" cxnId="{E781B46E-27F7-40C1-A885-47B0006E4C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057A28E-2B99-4282-A16B-A5AD38603CC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бюджетной, налоговой  политики на 2020год и плановый период 2021 и 2022годов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D4451B3D-B455-4EB2-80CD-901A4C5B45A1}" type="parTrans" cxnId="{37DCFD01-D22A-4155-B69A-36F2628A88D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3F1ED39-70E9-4CB6-98A7-F23EF462C67C}" type="sibTrans" cxnId="{37DCFD01-D22A-4155-B69A-36F2628A88D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1DA4CE2-CBCD-4F70-A7FC-D2674799CF17}">
      <dgm:prSet custT="1"/>
      <dgm:spPr/>
      <dgm:t>
        <a:bodyPr/>
        <a:lstStyle/>
        <a:p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Законом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Республики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Крым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от 30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декабря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2015 №196-ЗРК/2015 «О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внесении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изменений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в Закон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Республики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Крым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«О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межбюджетных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отношениях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Республики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dirty="0" err="1" smtClean="0">
              <a:latin typeface="Times New Roman" pitchFamily="18" charset="0"/>
              <a:cs typeface="Times New Roman" pitchFamily="18" charset="0"/>
            </a:rPr>
            <a:t>Крым</a:t>
          </a:r>
          <a:r>
            <a:rPr lang="uk-UA" sz="1600" b="1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DAADE757-9B04-4A1C-8B5A-88723E80EE49}" type="parTrans" cxnId="{AE0FA582-8D96-4E2D-BE6A-D91941BEFED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E3D1D03-BBEA-4985-A124-9C2094CE8A14}" type="sibTrans" cxnId="{AE0FA582-8D96-4E2D-BE6A-D91941BEFED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0A76CB7-6A92-4B01-A32C-D557FDDB8A90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Оценка исполнения доходов бюджета муниципального образования 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за 2019 год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6F3016C-16FB-4259-A034-F29B186F04F8}" type="parTrans" cxnId="{B506A64D-2DC1-4153-AA82-D0098EF50D5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41F7D52-193E-48BD-B15A-EDB3D8D60937}" type="sibTrans" cxnId="{B506A64D-2DC1-4153-AA82-D0098EF50D5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8013683-D30A-46FF-B891-0CED37C908A8}" type="pres">
      <dgm:prSet presAssocID="{E663FF0D-BAFE-49D8-993F-780BEA7E8D4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568DF4-DA29-4B67-A5E0-15CCC5C37B3E}" type="pres">
      <dgm:prSet presAssocID="{B057A28E-2B99-4282-A16B-A5AD38603CC8}" presName="composite" presStyleCnt="0"/>
      <dgm:spPr/>
      <dgm:t>
        <a:bodyPr/>
        <a:lstStyle/>
        <a:p>
          <a:endParaRPr lang="ru-RU"/>
        </a:p>
      </dgm:t>
    </dgm:pt>
    <dgm:pt modelId="{8CF50D41-6060-4741-9B38-1A4C74703874}" type="pres">
      <dgm:prSet presAssocID="{B057A28E-2B99-4282-A16B-A5AD38603CC8}" presName="imgShp" presStyleLbl="fgImgPlace1" presStyleIdx="0" presStyleCnt="4" custLinFactNeighborX="-82817" custLinFactNeighborY="130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1DEB20E-D3DF-476C-B15B-54C8AB5BFB30}" type="pres">
      <dgm:prSet presAssocID="{B057A28E-2B99-4282-A16B-A5AD38603CC8}" presName="txShp" presStyleLbl="node1" presStyleIdx="0" presStyleCnt="4" custScaleX="119342" custLinFactNeighborX="117" custLinFactNeighborY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B2555-00D9-4B73-83FA-8A5B32CE48B4}" type="pres">
      <dgm:prSet presAssocID="{43F1ED39-70E9-4CB6-98A7-F23EF462C67C}" presName="spacing" presStyleCnt="0"/>
      <dgm:spPr/>
      <dgm:t>
        <a:bodyPr/>
        <a:lstStyle/>
        <a:p>
          <a:endParaRPr lang="ru-RU"/>
        </a:p>
      </dgm:t>
    </dgm:pt>
    <dgm:pt modelId="{535E18D8-E5E1-4CB4-95D5-A543D024BD82}" type="pres">
      <dgm:prSet presAssocID="{EA15BF65-DD0D-4A87-818C-A872E0CC9280}" presName="composite" presStyleCnt="0"/>
      <dgm:spPr/>
      <dgm:t>
        <a:bodyPr/>
        <a:lstStyle/>
        <a:p>
          <a:endParaRPr lang="ru-RU"/>
        </a:p>
      </dgm:t>
    </dgm:pt>
    <dgm:pt modelId="{75C503D2-161C-48D4-BBDC-1022B2F1FECC}" type="pres">
      <dgm:prSet presAssocID="{EA15BF65-DD0D-4A87-818C-A872E0CC9280}" presName="imgShp" presStyleLbl="fgImgPlace1" presStyleIdx="1" presStyleCnt="4" custLinFactNeighborX="-82817" custLinFactNeighborY="130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3B404E5-BF8B-4A59-9337-B45D6D43A42D}" type="pres">
      <dgm:prSet presAssocID="{EA15BF65-DD0D-4A87-818C-A872E0CC9280}" presName="txShp" presStyleLbl="node1" presStyleIdx="1" presStyleCnt="4" custScaleX="119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AC0F8D-3A9C-4D50-B47B-7A9B9137A2F6}" type="pres">
      <dgm:prSet presAssocID="{C992B274-128B-4731-BAAD-FBB78853AAE5}" presName="spacing" presStyleCnt="0"/>
      <dgm:spPr/>
      <dgm:t>
        <a:bodyPr/>
        <a:lstStyle/>
        <a:p>
          <a:endParaRPr lang="ru-RU"/>
        </a:p>
      </dgm:t>
    </dgm:pt>
    <dgm:pt modelId="{776DB6E1-4BCC-4AFE-89B7-34B455F0E0FD}" type="pres">
      <dgm:prSet presAssocID="{31DA4CE2-CBCD-4F70-A7FC-D2674799CF17}" presName="composite" presStyleCnt="0"/>
      <dgm:spPr/>
      <dgm:t>
        <a:bodyPr/>
        <a:lstStyle/>
        <a:p>
          <a:endParaRPr lang="ru-RU"/>
        </a:p>
      </dgm:t>
    </dgm:pt>
    <dgm:pt modelId="{6C542134-E6FD-478E-95FC-9624E9B10F0C}" type="pres">
      <dgm:prSet presAssocID="{31DA4CE2-CBCD-4F70-A7FC-D2674799CF17}" presName="imgShp" presStyleLbl="fgImgPlace1" presStyleIdx="2" presStyleCnt="4" custLinFactNeighborX="-82817" custLinFactNeighborY="130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5AB2028-A658-4C70-AD06-8CB1491CA71C}" type="pres">
      <dgm:prSet presAssocID="{31DA4CE2-CBCD-4F70-A7FC-D2674799CF17}" presName="txShp" presStyleLbl="node1" presStyleIdx="2" presStyleCnt="4" custScaleX="119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3892B-C91D-4A6E-A56D-D1951FC2D4F0}" type="pres">
      <dgm:prSet presAssocID="{CE3D1D03-BBEA-4985-A124-9C2094CE8A14}" presName="spacing" presStyleCnt="0"/>
      <dgm:spPr/>
      <dgm:t>
        <a:bodyPr/>
        <a:lstStyle/>
        <a:p>
          <a:endParaRPr lang="ru-RU"/>
        </a:p>
      </dgm:t>
    </dgm:pt>
    <dgm:pt modelId="{2296DBE1-2A30-49CA-B76C-69072EAC05CC}" type="pres">
      <dgm:prSet presAssocID="{80A76CB7-6A92-4B01-A32C-D557FDDB8A90}" presName="composite" presStyleCnt="0"/>
      <dgm:spPr/>
      <dgm:t>
        <a:bodyPr/>
        <a:lstStyle/>
        <a:p>
          <a:endParaRPr lang="ru-RU"/>
        </a:p>
      </dgm:t>
    </dgm:pt>
    <dgm:pt modelId="{E947CB99-2FB8-4A93-8B8D-A2FE35336F3B}" type="pres">
      <dgm:prSet presAssocID="{80A76CB7-6A92-4B01-A32C-D557FDDB8A90}" presName="imgShp" presStyleLbl="fgImgPlace1" presStyleIdx="3" presStyleCnt="4" custLinFactNeighborX="-82817" custLinFactNeighborY="130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4DD9CBF-7ACC-4B98-A197-77970E9E5784}" type="pres">
      <dgm:prSet presAssocID="{80A76CB7-6A92-4B01-A32C-D557FDDB8A90}" presName="txShp" presStyleLbl="node1" presStyleIdx="3" presStyleCnt="4" custScaleX="119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A6F77F-F1E2-45FC-963D-0B1818329695}" type="presOf" srcId="{B057A28E-2B99-4282-A16B-A5AD38603CC8}" destId="{31DEB20E-D3DF-476C-B15B-54C8AB5BFB30}" srcOrd="0" destOrd="0" presId="urn:microsoft.com/office/officeart/2005/8/layout/vList3#1"/>
    <dgm:cxn modelId="{AE0FA582-8D96-4E2D-BE6A-D91941BEFED8}" srcId="{E663FF0D-BAFE-49D8-993F-780BEA7E8D4D}" destId="{31DA4CE2-CBCD-4F70-A7FC-D2674799CF17}" srcOrd="2" destOrd="0" parTransId="{DAADE757-9B04-4A1C-8B5A-88723E80EE49}" sibTransId="{CE3D1D03-BBEA-4985-A124-9C2094CE8A14}"/>
    <dgm:cxn modelId="{3935252D-AF32-413E-A965-D488471CA2C1}" type="presOf" srcId="{31DA4CE2-CBCD-4F70-A7FC-D2674799CF17}" destId="{E5AB2028-A658-4C70-AD06-8CB1491CA71C}" srcOrd="0" destOrd="0" presId="urn:microsoft.com/office/officeart/2005/8/layout/vList3#1"/>
    <dgm:cxn modelId="{74837BD2-078E-44B3-80AA-5E80BFC162D0}" type="presOf" srcId="{EA15BF65-DD0D-4A87-818C-A872E0CC9280}" destId="{B3B404E5-BF8B-4A59-9337-B45D6D43A42D}" srcOrd="0" destOrd="0" presId="urn:microsoft.com/office/officeart/2005/8/layout/vList3#1"/>
    <dgm:cxn modelId="{520D4C20-A43E-4EE0-A95F-1D4BA7E459AD}" type="presOf" srcId="{E663FF0D-BAFE-49D8-993F-780BEA7E8D4D}" destId="{98013683-D30A-46FF-B891-0CED37C908A8}" srcOrd="0" destOrd="0" presId="urn:microsoft.com/office/officeart/2005/8/layout/vList3#1"/>
    <dgm:cxn modelId="{37DCFD01-D22A-4155-B69A-36F2628A88DE}" srcId="{E663FF0D-BAFE-49D8-993F-780BEA7E8D4D}" destId="{B057A28E-2B99-4282-A16B-A5AD38603CC8}" srcOrd="0" destOrd="0" parTransId="{D4451B3D-B455-4EB2-80CD-901A4C5B45A1}" sibTransId="{43F1ED39-70E9-4CB6-98A7-F23EF462C67C}"/>
    <dgm:cxn modelId="{0F48B143-A244-429E-B8DE-779783325B23}" type="presOf" srcId="{80A76CB7-6A92-4B01-A32C-D557FDDB8A90}" destId="{74DD9CBF-7ACC-4B98-A197-77970E9E5784}" srcOrd="0" destOrd="0" presId="urn:microsoft.com/office/officeart/2005/8/layout/vList3#1"/>
    <dgm:cxn modelId="{B506A64D-2DC1-4153-AA82-D0098EF50D54}" srcId="{E663FF0D-BAFE-49D8-993F-780BEA7E8D4D}" destId="{80A76CB7-6A92-4B01-A32C-D557FDDB8A90}" srcOrd="3" destOrd="0" parTransId="{96F3016C-16FB-4259-A034-F29B186F04F8}" sibTransId="{341F7D52-193E-48BD-B15A-EDB3D8D60937}"/>
    <dgm:cxn modelId="{E781B46E-27F7-40C1-A885-47B0006E4C02}" srcId="{E663FF0D-BAFE-49D8-993F-780BEA7E8D4D}" destId="{EA15BF65-DD0D-4A87-818C-A872E0CC9280}" srcOrd="1" destOrd="0" parTransId="{22C7839A-EBA3-48BF-859C-52F044D48025}" sibTransId="{C992B274-128B-4731-BAAD-FBB78853AAE5}"/>
    <dgm:cxn modelId="{827C19E0-554C-4C24-93F6-516193397E61}" type="presParOf" srcId="{98013683-D30A-46FF-B891-0CED37C908A8}" destId="{3E568DF4-DA29-4B67-A5E0-15CCC5C37B3E}" srcOrd="0" destOrd="0" presId="urn:microsoft.com/office/officeart/2005/8/layout/vList3#1"/>
    <dgm:cxn modelId="{994D368C-647F-40C5-A100-BC509F085DAE}" type="presParOf" srcId="{3E568DF4-DA29-4B67-A5E0-15CCC5C37B3E}" destId="{8CF50D41-6060-4741-9B38-1A4C74703874}" srcOrd="0" destOrd="0" presId="urn:microsoft.com/office/officeart/2005/8/layout/vList3#1"/>
    <dgm:cxn modelId="{9402DD01-3D69-4AA0-B91E-006EEBDB1AF6}" type="presParOf" srcId="{3E568DF4-DA29-4B67-A5E0-15CCC5C37B3E}" destId="{31DEB20E-D3DF-476C-B15B-54C8AB5BFB30}" srcOrd="1" destOrd="0" presId="urn:microsoft.com/office/officeart/2005/8/layout/vList3#1"/>
    <dgm:cxn modelId="{2E5CC027-0794-4442-8F9C-CED5A78EF61E}" type="presParOf" srcId="{98013683-D30A-46FF-B891-0CED37C908A8}" destId="{CB0B2555-00D9-4B73-83FA-8A5B32CE48B4}" srcOrd="1" destOrd="0" presId="urn:microsoft.com/office/officeart/2005/8/layout/vList3#1"/>
    <dgm:cxn modelId="{F9C34922-B587-4CAC-A981-19662DFDC7B3}" type="presParOf" srcId="{98013683-D30A-46FF-B891-0CED37C908A8}" destId="{535E18D8-E5E1-4CB4-95D5-A543D024BD82}" srcOrd="2" destOrd="0" presId="urn:microsoft.com/office/officeart/2005/8/layout/vList3#1"/>
    <dgm:cxn modelId="{20A9B31B-F569-47AB-810A-6DAAB1D889FC}" type="presParOf" srcId="{535E18D8-E5E1-4CB4-95D5-A543D024BD82}" destId="{75C503D2-161C-48D4-BBDC-1022B2F1FECC}" srcOrd="0" destOrd="0" presId="urn:microsoft.com/office/officeart/2005/8/layout/vList3#1"/>
    <dgm:cxn modelId="{C4C192EB-6B5E-445C-BCBE-A31867B248E2}" type="presParOf" srcId="{535E18D8-E5E1-4CB4-95D5-A543D024BD82}" destId="{B3B404E5-BF8B-4A59-9337-B45D6D43A42D}" srcOrd="1" destOrd="0" presId="urn:microsoft.com/office/officeart/2005/8/layout/vList3#1"/>
    <dgm:cxn modelId="{9EF6A27A-EA5B-4785-A39E-2E0D06E0EBA7}" type="presParOf" srcId="{98013683-D30A-46FF-B891-0CED37C908A8}" destId="{3DAC0F8D-3A9C-4D50-B47B-7A9B9137A2F6}" srcOrd="3" destOrd="0" presId="urn:microsoft.com/office/officeart/2005/8/layout/vList3#1"/>
    <dgm:cxn modelId="{F4624990-68DA-44CC-817A-7D63F73F26F5}" type="presParOf" srcId="{98013683-D30A-46FF-B891-0CED37C908A8}" destId="{776DB6E1-4BCC-4AFE-89B7-34B455F0E0FD}" srcOrd="4" destOrd="0" presId="urn:microsoft.com/office/officeart/2005/8/layout/vList3#1"/>
    <dgm:cxn modelId="{0F19A89A-FB76-499C-B1B2-C11DCC48E68F}" type="presParOf" srcId="{776DB6E1-4BCC-4AFE-89B7-34B455F0E0FD}" destId="{6C542134-E6FD-478E-95FC-9624E9B10F0C}" srcOrd="0" destOrd="0" presId="urn:microsoft.com/office/officeart/2005/8/layout/vList3#1"/>
    <dgm:cxn modelId="{D0FB2221-8785-4578-AAC3-F8E61142F9B5}" type="presParOf" srcId="{776DB6E1-4BCC-4AFE-89B7-34B455F0E0FD}" destId="{E5AB2028-A658-4C70-AD06-8CB1491CA71C}" srcOrd="1" destOrd="0" presId="urn:microsoft.com/office/officeart/2005/8/layout/vList3#1"/>
    <dgm:cxn modelId="{0E71E37A-87D8-414F-A291-6E0F011C8153}" type="presParOf" srcId="{98013683-D30A-46FF-B891-0CED37C908A8}" destId="{5C23892B-C91D-4A6E-A56D-D1951FC2D4F0}" srcOrd="5" destOrd="0" presId="urn:microsoft.com/office/officeart/2005/8/layout/vList3#1"/>
    <dgm:cxn modelId="{A1C46D1E-1644-41E0-88BF-D69B9E823ECF}" type="presParOf" srcId="{98013683-D30A-46FF-B891-0CED37C908A8}" destId="{2296DBE1-2A30-49CA-B76C-69072EAC05CC}" srcOrd="6" destOrd="0" presId="urn:microsoft.com/office/officeart/2005/8/layout/vList3#1"/>
    <dgm:cxn modelId="{CF1A8289-39A6-4FE4-A47E-370B66C574A5}" type="presParOf" srcId="{2296DBE1-2A30-49CA-B76C-69072EAC05CC}" destId="{E947CB99-2FB8-4A93-8B8D-A2FE35336F3B}" srcOrd="0" destOrd="0" presId="urn:microsoft.com/office/officeart/2005/8/layout/vList3#1"/>
    <dgm:cxn modelId="{D234D499-19CD-4350-BE4D-09EE8C711AF7}" type="presParOf" srcId="{2296DBE1-2A30-49CA-B76C-69072EAC05CC}" destId="{74DD9CBF-7ACC-4B98-A197-77970E9E578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1F21D62-B15A-46E5-8F05-1BEDBECBF309}" type="doc">
      <dgm:prSet loTypeId="urn:microsoft.com/office/officeart/2005/8/layout/hierarchy3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CEE8E0C-1D6F-48E1-B837-E23293501D24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</dgm:t>
    </dgm:pt>
    <dgm:pt modelId="{EA94F304-6EBD-47D4-B0C7-790E60CA0827}" type="parTrans" cxnId="{D64E699B-0811-4D6E-A997-97AABE6BBCA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6DB6FB8-E1C5-441F-A996-D5FBBE7DAECF}" type="sibTrans" cxnId="{D64E699B-0811-4D6E-A997-97AABE6BBCA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8232371-BD05-40D1-A329-73F1FEBED9F9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</dgm:t>
    </dgm:pt>
    <dgm:pt modelId="{7D9C1F24-57EA-465C-B2B6-F616E03CEBD1}" type="parTrans" cxnId="{B8784C0C-E006-4A87-9570-36328C06BDA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F0E8A4F-D5FB-42A1-85C9-1523B5135FFA}" type="sibTrans" cxnId="{B8784C0C-E006-4A87-9570-36328C06BDA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E4FAF2C-3495-4031-8AD8-1BFA23C5D6F1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Единый сельскохозяйственный налог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AEDF467-6A9D-44EB-9894-D0D86F84879C}" type="parTrans" cxnId="{94553170-2C5F-4CC8-B052-FEEB2CFB64B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3F54A65-10E0-4324-B51E-8EBA82B9E04A}" type="sibTrans" cxnId="{94553170-2C5F-4CC8-B052-FEEB2CFB64B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2A0790A-218A-46CE-BB53-BFD29960DAB8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</dgm:t>
    </dgm:pt>
    <dgm:pt modelId="{24AE2BEC-9C26-4EB4-A15F-AB56FB993431}" type="parTrans" cxnId="{BB9360C3-B670-439A-99CC-90474378BAF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1694DC4-106A-44EE-B4CC-F8EA6A589D17}" type="sibTrans" cxnId="{BB9360C3-B670-439A-99CC-90474378BAF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9800E4-1E41-4C50-AFF9-2FAAA99822EF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Прочие доходы от компенсации затрат бюджетов сельских поселений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65F03675-C8BC-4EF3-B014-910F33976B02}" type="parTrans" cxnId="{CEF68ABF-F650-4C1A-8750-52EC89A08E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3E46FE3-CDB4-4CBE-9076-12D4FA769728}" type="sibTrans" cxnId="{CEF68ABF-F650-4C1A-8750-52EC89A08E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CCEB9A5-5ACC-4694-B7CD-B3B2E761DD09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</dgm:t>
    </dgm:pt>
    <dgm:pt modelId="{800B3B14-CB9E-4D5A-9AB3-342D8784F94D}" type="parTrans" cxnId="{B8748FD5-AEDA-4609-98EB-08865FE4F3B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18584DC-6649-4282-9773-8511EB628631}" type="sibTrans" cxnId="{B8748FD5-AEDA-4609-98EB-08865FE4F3B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D27AAEE-3CAE-4055-BF6A-810FFB344DA5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Субвенции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2A6FBAC-1C36-4CE0-BCE7-74E8DE2EF2B0}" type="parTrans" cxnId="{61D7316D-E04B-474A-8095-4C29523D71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1F34FE0-7742-4662-8E02-6DD5C5DCD251}" type="sibTrans" cxnId="{61D7316D-E04B-474A-8095-4C29523D71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97A2FBA-F22B-4157-8C15-9DD1AE6F10AF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Дотации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B72422B7-AAAB-4D99-9B89-D767FB95FEE0}" type="parTrans" cxnId="{56AF0B4B-EED6-4BC0-88BA-D2BFA762339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36F3164-8793-41BF-906C-D0CE553D7585}" type="sibTrans" cxnId="{56AF0B4B-EED6-4BC0-88BA-D2BFA762339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6BC273D-3F8D-4E79-AC74-291FFEDFB7B7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Земельный налог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5D2691E5-B35A-4D99-94EC-BE76EF920460}" type="parTrans" cxnId="{9084DE7A-DD25-43C1-AD0C-7CB0B60730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C985F05-7AC3-4F5A-B670-DD717B4D41A5}" type="sibTrans" cxnId="{9084DE7A-DD25-43C1-AD0C-7CB0B60730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C8E721A-864B-491F-BC50-6AFD5EA282E5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Государственная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пошлина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4C62F9E4-5349-4E9A-B4EA-4E703CD71F29}" type="parTrans" cxnId="{CBCC2660-0656-4129-B68C-5FC445ED75B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482B59A-788D-45EE-AEAF-5D506DD126C8}" type="sibTrans" cxnId="{CBCC2660-0656-4129-B68C-5FC445ED75B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34A213C-EC26-4C88-9AF7-7945B108C411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Прочие налоговые доходы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5484532-4C54-40B9-BDCF-A9F32D7589D0}" type="parTrans" cxnId="{6F1C4084-AE15-4980-8583-F9B785F31D8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66CCE1-FE21-4F4E-B687-9123051BBBF7}" type="sibTrans" cxnId="{6F1C4084-AE15-4980-8583-F9B785F31D8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D1850AC-5E03-457C-8271-7C91EE32FBF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Штрафы за нарушение законодательства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BF9F69A-D3B1-4B2F-8725-04A25CC1997C}" type="parTrans" cxnId="{E676CE3A-4C7E-4058-800B-70F7B28B58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B7A0D71-1696-4DF6-88B4-8E5CBAA4A694}" type="sibTrans" cxnId="{E676CE3A-4C7E-4058-800B-70F7B28B58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71B1B3F-1661-488F-85FB-CB60660D9982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Прочие неналоговые доходы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F23C8593-60D5-4F05-887D-677BDF04AB45}" type="parTrans" cxnId="{9118B628-6654-4F42-A90F-E2C5FB6F6CF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B21D7A1-DBA2-46E0-A977-F827BD603FBE}" type="sibTrans" cxnId="{9118B628-6654-4F42-A90F-E2C5FB6F6CF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B88A15-95E5-418F-A93E-568E19CC993B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Субсидии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0964267-C2DF-44A3-85B0-7C34EF8029E5}" type="parTrans" cxnId="{9EB85AF3-BBCD-48A3-AAA0-7115751AF2C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2A37F3-3BAF-469D-B87C-FA90DC335499}" type="sibTrans" cxnId="{9EB85AF3-BBCD-48A3-AAA0-7115751AF2C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787F1EE-9C98-4FA4-BDDA-92B602A96B5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</dgm:t>
    </dgm:pt>
    <dgm:pt modelId="{AE1348C4-82A5-4EDE-92D7-B721DB658A67}" type="parTrans" cxnId="{62CA44FE-DF77-4623-AC3D-8BE2796136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03D1AB0-AC14-40CC-A1E0-4943E7B1EAAC}" type="sibTrans" cxnId="{62CA44FE-DF77-4623-AC3D-8BE2796136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8735560-3C7D-41AC-B95F-55C9201CEA0C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Безвозмездные поступления от физических и юридических лиц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5F06582-FD15-4914-AA63-B33B5C29AE45}" type="parTrans" cxnId="{D2055F0C-A6D0-479B-93B9-2D6D1BD6217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8F0E4C1-117D-4FA1-B226-3134D2A0A0FA}" type="sibTrans" cxnId="{D2055F0C-A6D0-479B-93B9-2D6D1BD6217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BA8B443-40DB-4F5A-9540-6917B421BBFA}" type="pres">
      <dgm:prSet presAssocID="{A1F21D62-B15A-46E5-8F05-1BEDBECBF30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F76D11E-3F6E-4701-A984-A011FEB7613F}" type="pres">
      <dgm:prSet presAssocID="{ECEE8E0C-1D6F-48E1-B837-E23293501D24}" presName="root" presStyleCnt="0"/>
      <dgm:spPr/>
      <dgm:t>
        <a:bodyPr/>
        <a:lstStyle/>
        <a:p>
          <a:endParaRPr lang="ru-RU"/>
        </a:p>
      </dgm:t>
    </dgm:pt>
    <dgm:pt modelId="{DB2EA868-9055-49A8-A902-FD79A7AA495D}" type="pres">
      <dgm:prSet presAssocID="{ECEE8E0C-1D6F-48E1-B837-E23293501D24}" presName="rootComposite" presStyleCnt="0"/>
      <dgm:spPr/>
      <dgm:t>
        <a:bodyPr/>
        <a:lstStyle/>
        <a:p>
          <a:endParaRPr lang="ru-RU"/>
        </a:p>
      </dgm:t>
    </dgm:pt>
    <dgm:pt modelId="{4A0ECF4D-057D-422C-8197-FBC6DCE97E6D}" type="pres">
      <dgm:prSet presAssocID="{ECEE8E0C-1D6F-48E1-B837-E23293501D24}" presName="rootText" presStyleLbl="node1" presStyleIdx="0" presStyleCnt="3" custScaleX="728451" custScaleY="423872" custLinFactY="-200000" custLinFactNeighborX="36466" custLinFactNeighborY="-254491"/>
      <dgm:spPr/>
      <dgm:t>
        <a:bodyPr/>
        <a:lstStyle/>
        <a:p>
          <a:endParaRPr lang="ru-RU"/>
        </a:p>
      </dgm:t>
    </dgm:pt>
    <dgm:pt modelId="{4FC6DD9E-2CBB-4040-A0E0-86FA78F808DD}" type="pres">
      <dgm:prSet presAssocID="{ECEE8E0C-1D6F-48E1-B837-E23293501D24}" presName="rootConnector" presStyleLbl="node1" presStyleIdx="0" presStyleCnt="3"/>
      <dgm:spPr/>
      <dgm:t>
        <a:bodyPr/>
        <a:lstStyle/>
        <a:p>
          <a:endParaRPr lang="ru-RU"/>
        </a:p>
      </dgm:t>
    </dgm:pt>
    <dgm:pt modelId="{1CF93913-5C8F-4DC6-A79F-1C70547CE26D}" type="pres">
      <dgm:prSet presAssocID="{ECEE8E0C-1D6F-48E1-B837-E23293501D24}" presName="childShape" presStyleCnt="0"/>
      <dgm:spPr/>
      <dgm:t>
        <a:bodyPr/>
        <a:lstStyle/>
        <a:p>
          <a:endParaRPr lang="ru-RU"/>
        </a:p>
      </dgm:t>
    </dgm:pt>
    <dgm:pt modelId="{708BC166-41A5-452E-BD76-1C78DDFDA4C2}" type="pres">
      <dgm:prSet presAssocID="{7D9C1F24-57EA-465C-B2B6-F616E03CEBD1}" presName="Name13" presStyleLbl="parChTrans1D2" presStyleIdx="0" presStyleCnt="13"/>
      <dgm:spPr/>
      <dgm:t>
        <a:bodyPr/>
        <a:lstStyle/>
        <a:p>
          <a:endParaRPr lang="ru-RU"/>
        </a:p>
      </dgm:t>
    </dgm:pt>
    <dgm:pt modelId="{B1314617-083F-4A28-BB59-AA2A724B7CD5}" type="pres">
      <dgm:prSet presAssocID="{28232371-BD05-40D1-A329-73F1FEBED9F9}" presName="childText" presStyleLbl="bgAcc1" presStyleIdx="0" presStyleCnt="13" custScaleX="771991" custScaleY="341729" custLinFactY="-177334" custLinFactNeighborX="4371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088350-B06B-4580-BCB7-37F95E440D80}" type="pres">
      <dgm:prSet presAssocID="{3AEDF467-6A9D-44EB-9894-D0D86F84879C}" presName="Name13" presStyleLbl="parChTrans1D2" presStyleIdx="1" presStyleCnt="13"/>
      <dgm:spPr/>
      <dgm:t>
        <a:bodyPr/>
        <a:lstStyle/>
        <a:p>
          <a:endParaRPr lang="ru-RU"/>
        </a:p>
      </dgm:t>
    </dgm:pt>
    <dgm:pt modelId="{52B70962-9673-4081-A73C-8C47CFA9B8D5}" type="pres">
      <dgm:prSet presAssocID="{9E4FAF2C-3495-4031-8AD8-1BFA23C5D6F1}" presName="childText" presStyleLbl="bgAcc1" presStyleIdx="1" presStyleCnt="13" custScaleX="771991" custScaleY="341729" custLinFactY="-100000" custLinFactNeighborX="4371" custLinFactNeighborY="-193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5A0E3-5405-4C95-BEA8-6718EAAD029C}" type="pres">
      <dgm:prSet presAssocID="{5D2691E5-B35A-4D99-94EC-BE76EF920460}" presName="Name13" presStyleLbl="parChTrans1D2" presStyleIdx="2" presStyleCnt="13"/>
      <dgm:spPr/>
      <dgm:t>
        <a:bodyPr/>
        <a:lstStyle/>
        <a:p>
          <a:endParaRPr lang="ru-RU"/>
        </a:p>
      </dgm:t>
    </dgm:pt>
    <dgm:pt modelId="{EE001A94-158B-4E27-8ADA-251F45D4738C}" type="pres">
      <dgm:prSet presAssocID="{A6BC273D-3F8D-4E79-AC74-291FFEDFB7B7}" presName="childText" presStyleLbl="bgAcc1" presStyleIdx="2" presStyleCnt="13" custScaleX="771991" custScaleY="341729" custLinFactY="-100000" custLinFactNeighborX="4371" custLinFactNeighborY="-109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4368F-0465-47D1-BA6D-B8A2B69C7CBF}" type="pres">
      <dgm:prSet presAssocID="{4C62F9E4-5349-4E9A-B4EA-4E703CD71F29}" presName="Name13" presStyleLbl="parChTrans1D2" presStyleIdx="3" presStyleCnt="13"/>
      <dgm:spPr/>
      <dgm:t>
        <a:bodyPr/>
        <a:lstStyle/>
        <a:p>
          <a:endParaRPr lang="ru-RU"/>
        </a:p>
      </dgm:t>
    </dgm:pt>
    <dgm:pt modelId="{87E1A214-4020-4EAD-A2B0-2E7B68F327F0}" type="pres">
      <dgm:prSet presAssocID="{3C8E721A-864B-491F-BC50-6AFD5EA282E5}" presName="childText" presStyleLbl="bgAcc1" presStyleIdx="3" presStyleCnt="13" custScaleX="771991" custScaleY="341729" custLinFactY="-24874" custLinFactNeighborX="437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0F5A73-AE42-43F5-8675-80B6499A6384}" type="pres">
      <dgm:prSet presAssocID="{75484532-4C54-40B9-BDCF-A9F32D7589D0}" presName="Name13" presStyleLbl="parChTrans1D2" presStyleIdx="4" presStyleCnt="13"/>
      <dgm:spPr/>
      <dgm:t>
        <a:bodyPr/>
        <a:lstStyle/>
        <a:p>
          <a:endParaRPr lang="ru-RU"/>
        </a:p>
      </dgm:t>
    </dgm:pt>
    <dgm:pt modelId="{78EA42BB-4674-468C-BB0C-8C810B812DC7}" type="pres">
      <dgm:prSet presAssocID="{234A213C-EC26-4C88-9AF7-7945B108C411}" presName="childText" presStyleLbl="bgAcc1" presStyleIdx="4" presStyleCnt="13" custScaleX="771991" custScaleY="341729" custLinFactNeighborX="5870" custLinFactNeighborY="54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E82E8-28B8-4F25-B6AF-EFCBFC8C45CB}" type="pres">
      <dgm:prSet presAssocID="{F2A0790A-218A-46CE-BB53-BFD29960DAB8}" presName="root" presStyleCnt="0"/>
      <dgm:spPr/>
      <dgm:t>
        <a:bodyPr/>
        <a:lstStyle/>
        <a:p>
          <a:endParaRPr lang="ru-RU"/>
        </a:p>
      </dgm:t>
    </dgm:pt>
    <dgm:pt modelId="{CA27D2C4-FFF9-4DAE-9548-0EEE30F305B1}" type="pres">
      <dgm:prSet presAssocID="{F2A0790A-218A-46CE-BB53-BFD29960DAB8}" presName="rootComposite" presStyleCnt="0"/>
      <dgm:spPr/>
      <dgm:t>
        <a:bodyPr/>
        <a:lstStyle/>
        <a:p>
          <a:endParaRPr lang="ru-RU"/>
        </a:p>
      </dgm:t>
    </dgm:pt>
    <dgm:pt modelId="{A67AE1E8-7068-4606-BBE8-C240CCB801DF}" type="pres">
      <dgm:prSet presAssocID="{F2A0790A-218A-46CE-BB53-BFD29960DAB8}" presName="rootText" presStyleLbl="node1" presStyleIdx="1" presStyleCnt="3" custScaleX="728451" custScaleY="423872" custLinFactY="-200000" custLinFactNeighborX="15699" custLinFactNeighborY="-254491"/>
      <dgm:spPr/>
      <dgm:t>
        <a:bodyPr/>
        <a:lstStyle/>
        <a:p>
          <a:endParaRPr lang="ru-RU"/>
        </a:p>
      </dgm:t>
    </dgm:pt>
    <dgm:pt modelId="{75C87C56-C800-46E3-9167-7C3146E9D3D3}" type="pres">
      <dgm:prSet presAssocID="{F2A0790A-218A-46CE-BB53-BFD29960DAB8}" presName="rootConnector" presStyleLbl="node1" presStyleIdx="1" presStyleCnt="3"/>
      <dgm:spPr/>
      <dgm:t>
        <a:bodyPr/>
        <a:lstStyle/>
        <a:p>
          <a:endParaRPr lang="ru-RU"/>
        </a:p>
      </dgm:t>
    </dgm:pt>
    <dgm:pt modelId="{F8CC2390-21E8-4B8E-967C-0201E875C695}" type="pres">
      <dgm:prSet presAssocID="{F2A0790A-218A-46CE-BB53-BFD29960DAB8}" presName="childShape" presStyleCnt="0"/>
      <dgm:spPr/>
      <dgm:t>
        <a:bodyPr/>
        <a:lstStyle/>
        <a:p>
          <a:endParaRPr lang="ru-RU"/>
        </a:p>
      </dgm:t>
    </dgm:pt>
    <dgm:pt modelId="{046D9AE7-BEEE-4448-BC3C-B1986521729C}" type="pres">
      <dgm:prSet presAssocID="{65F03675-C8BC-4EF3-B014-910F33976B02}" presName="Name13" presStyleLbl="parChTrans1D2" presStyleIdx="5" presStyleCnt="13"/>
      <dgm:spPr/>
      <dgm:t>
        <a:bodyPr/>
        <a:lstStyle/>
        <a:p>
          <a:endParaRPr lang="ru-RU"/>
        </a:p>
      </dgm:t>
    </dgm:pt>
    <dgm:pt modelId="{936C3E32-27A3-4688-867B-14F4470297F0}" type="pres">
      <dgm:prSet presAssocID="{369800E4-1E41-4C50-AFF9-2FAAA99822EF}" presName="childText" presStyleLbl="bgAcc1" presStyleIdx="5" presStyleCnt="13" custScaleX="771991" custScaleY="700824" custLinFactY="-177334" custLinFactNeighborX="-21588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9E22E-19D0-43D4-9FB5-E1C4236D6075}" type="pres">
      <dgm:prSet presAssocID="{3BF9F69A-D3B1-4B2F-8725-04A25CC1997C}" presName="Name13" presStyleLbl="parChTrans1D2" presStyleIdx="6" presStyleCnt="13"/>
      <dgm:spPr/>
      <dgm:t>
        <a:bodyPr/>
        <a:lstStyle/>
        <a:p>
          <a:endParaRPr lang="ru-RU"/>
        </a:p>
      </dgm:t>
    </dgm:pt>
    <dgm:pt modelId="{3708BB25-CEC3-44E0-8C2D-710C8A253997}" type="pres">
      <dgm:prSet presAssocID="{0D1850AC-5E03-457C-8271-7C91EE32FBF8}" presName="childText" presStyleLbl="bgAcc1" presStyleIdx="6" presStyleCnt="13" custScaleX="771991" custScaleY="325513" custLinFactY="-100000" custLinFactNeighborX="-21588" custLinFactNeighborY="-138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3980D-9DFC-4445-B01C-4D43AB982CEA}" type="pres">
      <dgm:prSet presAssocID="{F23C8593-60D5-4F05-887D-677BDF04AB45}" presName="Name13" presStyleLbl="parChTrans1D2" presStyleIdx="7" presStyleCnt="13"/>
      <dgm:spPr/>
      <dgm:t>
        <a:bodyPr/>
        <a:lstStyle/>
        <a:p>
          <a:endParaRPr lang="ru-RU"/>
        </a:p>
      </dgm:t>
    </dgm:pt>
    <dgm:pt modelId="{2620B4C9-85FE-4B28-8A27-27F72F43896A}" type="pres">
      <dgm:prSet presAssocID="{A71B1B3F-1661-488F-85FB-CB60660D9982}" presName="childText" presStyleLbl="bgAcc1" presStyleIdx="7" presStyleCnt="13" custScaleX="771991" custScaleY="340866" custLinFactNeighborX="-21588" custLinFactNeighborY="-63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35E30-035E-414A-9416-D9E746A83CD5}" type="pres">
      <dgm:prSet presAssocID="{5CCEB9A5-5ACC-4694-B7CD-B3B2E761DD09}" presName="root" presStyleCnt="0"/>
      <dgm:spPr/>
      <dgm:t>
        <a:bodyPr/>
        <a:lstStyle/>
        <a:p>
          <a:endParaRPr lang="ru-RU"/>
        </a:p>
      </dgm:t>
    </dgm:pt>
    <dgm:pt modelId="{987418A5-860F-4817-8A65-FCC7AE846B89}" type="pres">
      <dgm:prSet presAssocID="{5CCEB9A5-5ACC-4694-B7CD-B3B2E761DD09}" presName="rootComposite" presStyleCnt="0"/>
      <dgm:spPr/>
      <dgm:t>
        <a:bodyPr/>
        <a:lstStyle/>
        <a:p>
          <a:endParaRPr lang="ru-RU"/>
        </a:p>
      </dgm:t>
    </dgm:pt>
    <dgm:pt modelId="{E3340E4B-C4D5-4049-905C-3751C6DBB90D}" type="pres">
      <dgm:prSet presAssocID="{5CCEB9A5-5ACC-4694-B7CD-B3B2E761DD09}" presName="rootText" presStyleLbl="node1" presStyleIdx="2" presStyleCnt="3" custScaleX="728451" custScaleY="423872" custLinFactY="-200000" custLinFactNeighborX="-5068" custLinFactNeighborY="-254491"/>
      <dgm:spPr/>
      <dgm:t>
        <a:bodyPr/>
        <a:lstStyle/>
        <a:p>
          <a:endParaRPr lang="ru-RU"/>
        </a:p>
      </dgm:t>
    </dgm:pt>
    <dgm:pt modelId="{A486A138-11C0-48EA-8630-A83A830F316E}" type="pres">
      <dgm:prSet presAssocID="{5CCEB9A5-5ACC-4694-B7CD-B3B2E761DD09}" presName="rootConnector" presStyleLbl="node1" presStyleIdx="2" presStyleCnt="3"/>
      <dgm:spPr/>
      <dgm:t>
        <a:bodyPr/>
        <a:lstStyle/>
        <a:p>
          <a:endParaRPr lang="ru-RU"/>
        </a:p>
      </dgm:t>
    </dgm:pt>
    <dgm:pt modelId="{22761935-5E14-4176-A0D6-0EA0348A208E}" type="pres">
      <dgm:prSet presAssocID="{5CCEB9A5-5ACC-4694-B7CD-B3B2E761DD09}" presName="childShape" presStyleCnt="0"/>
      <dgm:spPr/>
      <dgm:t>
        <a:bodyPr/>
        <a:lstStyle/>
        <a:p>
          <a:endParaRPr lang="ru-RU"/>
        </a:p>
      </dgm:t>
    </dgm:pt>
    <dgm:pt modelId="{8DF15A7F-CE1D-48F9-9F5A-A58B3933B4A9}" type="pres">
      <dgm:prSet presAssocID="{B72422B7-AAAB-4D99-9B89-D767FB95FEE0}" presName="Name13" presStyleLbl="parChTrans1D2" presStyleIdx="8" presStyleCnt="13"/>
      <dgm:spPr/>
      <dgm:t>
        <a:bodyPr/>
        <a:lstStyle/>
        <a:p>
          <a:endParaRPr lang="ru-RU"/>
        </a:p>
      </dgm:t>
    </dgm:pt>
    <dgm:pt modelId="{434C04FE-F2FB-4009-8282-E062FC8478F0}" type="pres">
      <dgm:prSet presAssocID="{697A2FBA-F22B-4157-8C15-9DD1AE6F10AF}" presName="childText" presStyleLbl="bgAcc1" presStyleIdx="8" presStyleCnt="13" custScaleX="771991" custScaleY="298173" custLinFactY="-177334" custLinFactNeighborX="-24064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3CE9B-227C-4DB3-AB53-16D4A59241E0}" type="pres">
      <dgm:prSet presAssocID="{C0964267-C2DF-44A3-85B0-7C34EF8029E5}" presName="Name13" presStyleLbl="parChTrans1D2" presStyleIdx="9" presStyleCnt="13"/>
      <dgm:spPr/>
      <dgm:t>
        <a:bodyPr/>
        <a:lstStyle/>
        <a:p>
          <a:endParaRPr lang="ru-RU"/>
        </a:p>
      </dgm:t>
    </dgm:pt>
    <dgm:pt modelId="{7B6437E2-4FBE-431B-BA93-87F0D179EF21}" type="pres">
      <dgm:prSet presAssocID="{36B88A15-95E5-418F-A93E-568E19CC993B}" presName="childText" presStyleLbl="bgAcc1" presStyleIdx="9" presStyleCnt="13" custScaleX="771991" custScaleY="298173" custLinFactY="-124772" custLinFactNeighborX="-24063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1E30E7-4FE1-4D09-91D5-9CBD84A51980}" type="pres">
      <dgm:prSet presAssocID="{22A6FBAC-1C36-4CE0-BCE7-74E8DE2EF2B0}" presName="Name13" presStyleLbl="parChTrans1D2" presStyleIdx="10" presStyleCnt="13"/>
      <dgm:spPr/>
      <dgm:t>
        <a:bodyPr/>
        <a:lstStyle/>
        <a:p>
          <a:endParaRPr lang="ru-RU"/>
        </a:p>
      </dgm:t>
    </dgm:pt>
    <dgm:pt modelId="{5603E3D7-51FE-46C2-B8AD-5F409DD04539}" type="pres">
      <dgm:prSet presAssocID="{6D27AAEE-3CAE-4055-BF6A-810FFB344DA5}" presName="childText" presStyleLbl="bgAcc1" presStyleIdx="10" presStyleCnt="13" custScaleX="771991" custScaleY="298173" custLinFactY="-97062" custLinFactNeighborX="-2406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395AF-D774-4643-A2DE-86DAD0AB8BEE}" type="pres">
      <dgm:prSet presAssocID="{C5F06582-FD15-4914-AA63-B33B5C29AE45}" presName="Name13" presStyleLbl="parChTrans1D2" presStyleIdx="11" presStyleCnt="13"/>
      <dgm:spPr/>
      <dgm:t>
        <a:bodyPr/>
        <a:lstStyle/>
        <a:p>
          <a:endParaRPr lang="ru-RU"/>
        </a:p>
      </dgm:t>
    </dgm:pt>
    <dgm:pt modelId="{FE1EF2A8-C8EF-4C24-BD9E-386A82C4D741}" type="pres">
      <dgm:prSet presAssocID="{98735560-3C7D-41AC-B95F-55C9201CEA0C}" presName="childText" presStyleLbl="bgAcc1" presStyleIdx="11" presStyleCnt="13" custScaleX="771991" custScaleY="470218" custLinFactY="-6926" custLinFactNeighborX="-2406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82260-68C5-4749-BCFD-73612B5762FF}" type="pres">
      <dgm:prSet presAssocID="{AE1348C4-82A5-4EDE-92D7-B721DB658A67}" presName="Name13" presStyleLbl="parChTrans1D2" presStyleIdx="12" presStyleCnt="13"/>
      <dgm:spPr/>
      <dgm:t>
        <a:bodyPr/>
        <a:lstStyle/>
        <a:p>
          <a:endParaRPr lang="ru-RU"/>
        </a:p>
      </dgm:t>
    </dgm:pt>
    <dgm:pt modelId="{16AED26D-0C0E-4DA0-A8DF-69B464ED06D8}" type="pres">
      <dgm:prSet presAssocID="{8787F1EE-9C98-4FA4-BDDA-92B602A96B58}" presName="childText" presStyleLbl="bgAcc1" presStyleIdx="12" presStyleCnt="13" custScaleX="771991" custScaleY="359966" custLinFactNeighborX="-24064" custLinFactNeighborY="-76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071C76-F392-4465-9FC6-4366A980242E}" type="presOf" srcId="{F23C8593-60D5-4F05-887D-677BDF04AB45}" destId="{5C73980D-9DFC-4445-B01C-4D43AB982CEA}" srcOrd="0" destOrd="0" presId="urn:microsoft.com/office/officeart/2005/8/layout/hierarchy3"/>
    <dgm:cxn modelId="{55E6CA71-009E-4752-AFB6-45F623A243BB}" type="presOf" srcId="{36B88A15-95E5-418F-A93E-568E19CC993B}" destId="{7B6437E2-4FBE-431B-BA93-87F0D179EF21}" srcOrd="0" destOrd="0" presId="urn:microsoft.com/office/officeart/2005/8/layout/hierarchy3"/>
    <dgm:cxn modelId="{C112FD04-5FEB-4560-AEFE-C37FB008134E}" type="presOf" srcId="{ECEE8E0C-1D6F-48E1-B837-E23293501D24}" destId="{4FC6DD9E-2CBB-4040-A0E0-86FA78F808DD}" srcOrd="1" destOrd="0" presId="urn:microsoft.com/office/officeart/2005/8/layout/hierarchy3"/>
    <dgm:cxn modelId="{46AC88BB-A587-44D0-93A6-48E858D10676}" type="presOf" srcId="{F2A0790A-218A-46CE-BB53-BFD29960DAB8}" destId="{75C87C56-C800-46E3-9167-7C3146E9D3D3}" srcOrd="1" destOrd="0" presId="urn:microsoft.com/office/officeart/2005/8/layout/hierarchy3"/>
    <dgm:cxn modelId="{CBCC2660-0656-4129-B68C-5FC445ED75BF}" srcId="{ECEE8E0C-1D6F-48E1-B837-E23293501D24}" destId="{3C8E721A-864B-491F-BC50-6AFD5EA282E5}" srcOrd="3" destOrd="0" parTransId="{4C62F9E4-5349-4E9A-B4EA-4E703CD71F29}" sibTransId="{9482B59A-788D-45EE-AEAF-5D506DD126C8}"/>
    <dgm:cxn modelId="{9084DE7A-DD25-43C1-AD0C-7CB0B6073082}" srcId="{ECEE8E0C-1D6F-48E1-B837-E23293501D24}" destId="{A6BC273D-3F8D-4E79-AC74-291FFEDFB7B7}" srcOrd="2" destOrd="0" parTransId="{5D2691E5-B35A-4D99-94EC-BE76EF920460}" sibTransId="{4C985F05-7AC3-4F5A-B670-DD717B4D41A5}"/>
    <dgm:cxn modelId="{9118B628-6654-4F42-A90F-E2C5FB6F6CFA}" srcId="{F2A0790A-218A-46CE-BB53-BFD29960DAB8}" destId="{A71B1B3F-1661-488F-85FB-CB60660D9982}" srcOrd="2" destOrd="0" parTransId="{F23C8593-60D5-4F05-887D-677BDF04AB45}" sibTransId="{7B21D7A1-DBA2-46E0-A977-F827BD603FBE}"/>
    <dgm:cxn modelId="{ED568B61-21CA-4A90-85FF-D9337D3A2D74}" type="presOf" srcId="{3AEDF467-6A9D-44EB-9894-D0D86F84879C}" destId="{57088350-B06B-4580-BCB7-37F95E440D80}" srcOrd="0" destOrd="0" presId="urn:microsoft.com/office/officeart/2005/8/layout/hierarchy3"/>
    <dgm:cxn modelId="{B1B372F3-B144-4D53-A70A-D73F6F7553EE}" type="presOf" srcId="{22A6FBAC-1C36-4CE0-BCE7-74E8DE2EF2B0}" destId="{521E30E7-4FE1-4D09-91D5-9CBD84A51980}" srcOrd="0" destOrd="0" presId="urn:microsoft.com/office/officeart/2005/8/layout/hierarchy3"/>
    <dgm:cxn modelId="{BB9360C3-B670-439A-99CC-90474378BAFF}" srcId="{A1F21D62-B15A-46E5-8F05-1BEDBECBF309}" destId="{F2A0790A-218A-46CE-BB53-BFD29960DAB8}" srcOrd="1" destOrd="0" parTransId="{24AE2BEC-9C26-4EB4-A15F-AB56FB993431}" sibTransId="{B1694DC4-106A-44EE-B4CC-F8EA6A589D17}"/>
    <dgm:cxn modelId="{E96427D8-1421-4584-95BF-25416028A5AD}" type="presOf" srcId="{A71B1B3F-1661-488F-85FB-CB60660D9982}" destId="{2620B4C9-85FE-4B28-8A27-27F72F43896A}" srcOrd="0" destOrd="0" presId="urn:microsoft.com/office/officeart/2005/8/layout/hierarchy3"/>
    <dgm:cxn modelId="{0BD0CCDF-908F-423D-8B55-00B63A658D1E}" type="presOf" srcId="{A1F21D62-B15A-46E5-8F05-1BEDBECBF309}" destId="{6BA8B443-40DB-4F5A-9540-6917B421BBFA}" srcOrd="0" destOrd="0" presId="urn:microsoft.com/office/officeart/2005/8/layout/hierarchy3"/>
    <dgm:cxn modelId="{BE01A7F8-8C21-45DB-BD07-9CBF931063E3}" type="presOf" srcId="{ECEE8E0C-1D6F-48E1-B837-E23293501D24}" destId="{4A0ECF4D-057D-422C-8197-FBC6DCE97E6D}" srcOrd="0" destOrd="0" presId="urn:microsoft.com/office/officeart/2005/8/layout/hierarchy3"/>
    <dgm:cxn modelId="{A74012E8-761C-4CB7-A7D8-BE0CB53BBF5D}" type="presOf" srcId="{C0964267-C2DF-44A3-85B0-7C34EF8029E5}" destId="{2D03CE9B-227C-4DB3-AB53-16D4A59241E0}" srcOrd="0" destOrd="0" presId="urn:microsoft.com/office/officeart/2005/8/layout/hierarchy3"/>
    <dgm:cxn modelId="{A702641F-2841-41B2-BE9D-5170D8913B39}" type="presOf" srcId="{5CCEB9A5-5ACC-4694-B7CD-B3B2E761DD09}" destId="{A486A138-11C0-48EA-8630-A83A830F316E}" srcOrd="1" destOrd="0" presId="urn:microsoft.com/office/officeart/2005/8/layout/hierarchy3"/>
    <dgm:cxn modelId="{D9657BA7-3927-488C-99E6-79F7F75F872B}" type="presOf" srcId="{F2A0790A-218A-46CE-BB53-BFD29960DAB8}" destId="{A67AE1E8-7068-4606-BBE8-C240CCB801DF}" srcOrd="0" destOrd="0" presId="urn:microsoft.com/office/officeart/2005/8/layout/hierarchy3"/>
    <dgm:cxn modelId="{978A1E53-2018-43DC-BD4D-0C5969FE1C66}" type="presOf" srcId="{8787F1EE-9C98-4FA4-BDDA-92B602A96B58}" destId="{16AED26D-0C0E-4DA0-A8DF-69B464ED06D8}" srcOrd="0" destOrd="0" presId="urn:microsoft.com/office/officeart/2005/8/layout/hierarchy3"/>
    <dgm:cxn modelId="{D64E699B-0811-4D6E-A997-97AABE6BBCA2}" srcId="{A1F21D62-B15A-46E5-8F05-1BEDBECBF309}" destId="{ECEE8E0C-1D6F-48E1-B837-E23293501D24}" srcOrd="0" destOrd="0" parTransId="{EA94F304-6EBD-47D4-B0C7-790E60CA0827}" sibTransId="{D6DB6FB8-E1C5-441F-A996-D5FBBE7DAECF}"/>
    <dgm:cxn modelId="{62CA44FE-DF77-4623-AC3D-8BE2796136E7}" srcId="{5CCEB9A5-5ACC-4694-B7CD-B3B2E761DD09}" destId="{8787F1EE-9C98-4FA4-BDDA-92B602A96B58}" srcOrd="4" destOrd="0" parTransId="{AE1348C4-82A5-4EDE-92D7-B721DB658A67}" sibTransId="{503D1AB0-AC14-40CC-A1E0-4943E7B1EAAC}"/>
    <dgm:cxn modelId="{7AFC94BC-2C0F-407C-B4BD-F03EC60F0770}" type="presOf" srcId="{A6BC273D-3F8D-4E79-AC74-291FFEDFB7B7}" destId="{EE001A94-158B-4E27-8ADA-251F45D4738C}" srcOrd="0" destOrd="0" presId="urn:microsoft.com/office/officeart/2005/8/layout/hierarchy3"/>
    <dgm:cxn modelId="{2F22B599-DC85-417E-8382-F94CB7F7FD6D}" type="presOf" srcId="{5D2691E5-B35A-4D99-94EC-BE76EF920460}" destId="{EB45A0E3-5405-4C95-BEA8-6718EAAD029C}" srcOrd="0" destOrd="0" presId="urn:microsoft.com/office/officeart/2005/8/layout/hierarchy3"/>
    <dgm:cxn modelId="{8683C1BA-D57E-4EF2-9A56-14F159E36DFD}" type="presOf" srcId="{C5F06582-FD15-4914-AA63-B33B5C29AE45}" destId="{91C395AF-D774-4643-A2DE-86DAD0AB8BEE}" srcOrd="0" destOrd="0" presId="urn:microsoft.com/office/officeart/2005/8/layout/hierarchy3"/>
    <dgm:cxn modelId="{BDEC970B-BA15-471D-B877-3DB945AB9E89}" type="presOf" srcId="{3C8E721A-864B-491F-BC50-6AFD5EA282E5}" destId="{87E1A214-4020-4EAD-A2B0-2E7B68F327F0}" srcOrd="0" destOrd="0" presId="urn:microsoft.com/office/officeart/2005/8/layout/hierarchy3"/>
    <dgm:cxn modelId="{5709307F-76F5-40FC-AD6E-2826AA523E99}" type="presOf" srcId="{6D27AAEE-3CAE-4055-BF6A-810FFB344DA5}" destId="{5603E3D7-51FE-46C2-B8AD-5F409DD04539}" srcOrd="0" destOrd="0" presId="urn:microsoft.com/office/officeart/2005/8/layout/hierarchy3"/>
    <dgm:cxn modelId="{7E86FFB1-B605-4608-B442-8CB3CAFF12E5}" type="presOf" srcId="{234A213C-EC26-4C88-9AF7-7945B108C411}" destId="{78EA42BB-4674-468C-BB0C-8C810B812DC7}" srcOrd="0" destOrd="0" presId="urn:microsoft.com/office/officeart/2005/8/layout/hierarchy3"/>
    <dgm:cxn modelId="{56AF0B4B-EED6-4BC0-88BA-D2BFA7623394}" srcId="{5CCEB9A5-5ACC-4694-B7CD-B3B2E761DD09}" destId="{697A2FBA-F22B-4157-8C15-9DD1AE6F10AF}" srcOrd="0" destOrd="0" parTransId="{B72422B7-AAAB-4D99-9B89-D767FB95FEE0}" sibTransId="{A36F3164-8793-41BF-906C-D0CE553D7585}"/>
    <dgm:cxn modelId="{AE13A3E8-1C32-4332-B3C7-00594DFDAA06}" type="presOf" srcId="{9E4FAF2C-3495-4031-8AD8-1BFA23C5D6F1}" destId="{52B70962-9673-4081-A73C-8C47CFA9B8D5}" srcOrd="0" destOrd="0" presId="urn:microsoft.com/office/officeart/2005/8/layout/hierarchy3"/>
    <dgm:cxn modelId="{B8784C0C-E006-4A87-9570-36328C06BDAA}" srcId="{ECEE8E0C-1D6F-48E1-B837-E23293501D24}" destId="{28232371-BD05-40D1-A329-73F1FEBED9F9}" srcOrd="0" destOrd="0" parTransId="{7D9C1F24-57EA-465C-B2B6-F616E03CEBD1}" sibTransId="{0F0E8A4F-D5FB-42A1-85C9-1523B5135FFA}"/>
    <dgm:cxn modelId="{9B68E2BC-3A65-4962-A40C-CA200B8508CF}" type="presOf" srcId="{369800E4-1E41-4C50-AFF9-2FAAA99822EF}" destId="{936C3E32-27A3-4688-867B-14F4470297F0}" srcOrd="0" destOrd="0" presId="urn:microsoft.com/office/officeart/2005/8/layout/hierarchy3"/>
    <dgm:cxn modelId="{94553170-2C5F-4CC8-B052-FEEB2CFB64BB}" srcId="{ECEE8E0C-1D6F-48E1-B837-E23293501D24}" destId="{9E4FAF2C-3495-4031-8AD8-1BFA23C5D6F1}" srcOrd="1" destOrd="0" parTransId="{3AEDF467-6A9D-44EB-9894-D0D86F84879C}" sibTransId="{B3F54A65-10E0-4324-B51E-8EBA82B9E04A}"/>
    <dgm:cxn modelId="{F77F46BE-BD52-4363-80D6-28DFE254E233}" type="presOf" srcId="{65F03675-C8BC-4EF3-B014-910F33976B02}" destId="{046D9AE7-BEEE-4448-BC3C-B1986521729C}" srcOrd="0" destOrd="0" presId="urn:microsoft.com/office/officeart/2005/8/layout/hierarchy3"/>
    <dgm:cxn modelId="{9EB85AF3-BBCD-48A3-AAA0-7115751AF2C3}" srcId="{5CCEB9A5-5ACC-4694-B7CD-B3B2E761DD09}" destId="{36B88A15-95E5-418F-A93E-568E19CC993B}" srcOrd="1" destOrd="0" parTransId="{C0964267-C2DF-44A3-85B0-7C34EF8029E5}" sibTransId="{C42A37F3-3BAF-469D-B87C-FA90DC335499}"/>
    <dgm:cxn modelId="{6FBBC662-0E88-4A43-B21F-6C50B27EF48D}" type="presOf" srcId="{697A2FBA-F22B-4157-8C15-9DD1AE6F10AF}" destId="{434C04FE-F2FB-4009-8282-E062FC8478F0}" srcOrd="0" destOrd="0" presId="urn:microsoft.com/office/officeart/2005/8/layout/hierarchy3"/>
    <dgm:cxn modelId="{6F1C4084-AE15-4980-8583-F9B785F31D86}" srcId="{ECEE8E0C-1D6F-48E1-B837-E23293501D24}" destId="{234A213C-EC26-4C88-9AF7-7945B108C411}" srcOrd="4" destOrd="0" parTransId="{75484532-4C54-40B9-BDCF-A9F32D7589D0}" sibTransId="{D366CCE1-FE21-4F4E-B687-9123051BBBF7}"/>
    <dgm:cxn modelId="{CEF68ABF-F650-4C1A-8750-52EC89A08EEB}" srcId="{F2A0790A-218A-46CE-BB53-BFD29960DAB8}" destId="{369800E4-1E41-4C50-AFF9-2FAAA99822EF}" srcOrd="0" destOrd="0" parTransId="{65F03675-C8BC-4EF3-B014-910F33976B02}" sibTransId="{63E46FE3-CDB4-4CBE-9076-12D4FA769728}"/>
    <dgm:cxn modelId="{61D7316D-E04B-474A-8095-4C29523D71A3}" srcId="{5CCEB9A5-5ACC-4694-B7CD-B3B2E761DD09}" destId="{6D27AAEE-3CAE-4055-BF6A-810FFB344DA5}" srcOrd="2" destOrd="0" parTransId="{22A6FBAC-1C36-4CE0-BCE7-74E8DE2EF2B0}" sibTransId="{41F34FE0-7742-4662-8E02-6DD5C5DCD251}"/>
    <dgm:cxn modelId="{273E77D4-21B1-4B4B-86C7-369E7818577E}" type="presOf" srcId="{75484532-4C54-40B9-BDCF-A9F32D7589D0}" destId="{880F5A73-AE42-43F5-8675-80B6499A6384}" srcOrd="0" destOrd="0" presId="urn:microsoft.com/office/officeart/2005/8/layout/hierarchy3"/>
    <dgm:cxn modelId="{8C354EA6-A296-4EDD-A069-578A2CA8AF53}" type="presOf" srcId="{B72422B7-AAAB-4D99-9B89-D767FB95FEE0}" destId="{8DF15A7F-CE1D-48F9-9F5A-A58B3933B4A9}" srcOrd="0" destOrd="0" presId="urn:microsoft.com/office/officeart/2005/8/layout/hierarchy3"/>
    <dgm:cxn modelId="{92C64C3F-E41E-465F-B5D0-AC632C4775AD}" type="presOf" srcId="{4C62F9E4-5349-4E9A-B4EA-4E703CD71F29}" destId="{B1C4368F-0465-47D1-BA6D-B8A2B69C7CBF}" srcOrd="0" destOrd="0" presId="urn:microsoft.com/office/officeart/2005/8/layout/hierarchy3"/>
    <dgm:cxn modelId="{F4B2E27C-A991-4F61-90FF-EA47C833AF14}" type="presOf" srcId="{28232371-BD05-40D1-A329-73F1FEBED9F9}" destId="{B1314617-083F-4A28-BB59-AA2A724B7CD5}" srcOrd="0" destOrd="0" presId="urn:microsoft.com/office/officeart/2005/8/layout/hierarchy3"/>
    <dgm:cxn modelId="{31A84F54-033D-42C6-90E0-A425EE633CBA}" type="presOf" srcId="{5CCEB9A5-5ACC-4694-B7CD-B3B2E761DD09}" destId="{E3340E4B-C4D5-4049-905C-3751C6DBB90D}" srcOrd="0" destOrd="0" presId="urn:microsoft.com/office/officeart/2005/8/layout/hierarchy3"/>
    <dgm:cxn modelId="{E676CE3A-4C7E-4058-800B-70F7B28B589D}" srcId="{F2A0790A-218A-46CE-BB53-BFD29960DAB8}" destId="{0D1850AC-5E03-457C-8271-7C91EE32FBF8}" srcOrd="1" destOrd="0" parTransId="{3BF9F69A-D3B1-4B2F-8725-04A25CC1997C}" sibTransId="{8B7A0D71-1696-4DF6-88B4-8E5CBAA4A694}"/>
    <dgm:cxn modelId="{B67D5150-8D47-41E0-BEB9-A92FACF59479}" type="presOf" srcId="{AE1348C4-82A5-4EDE-92D7-B721DB658A67}" destId="{37382260-68C5-4749-BCFD-73612B5762FF}" srcOrd="0" destOrd="0" presId="urn:microsoft.com/office/officeart/2005/8/layout/hierarchy3"/>
    <dgm:cxn modelId="{8A1B3D15-C8FF-4E64-B835-72D552776B81}" type="presOf" srcId="{98735560-3C7D-41AC-B95F-55C9201CEA0C}" destId="{FE1EF2A8-C8EF-4C24-BD9E-386A82C4D741}" srcOrd="0" destOrd="0" presId="urn:microsoft.com/office/officeart/2005/8/layout/hierarchy3"/>
    <dgm:cxn modelId="{EB9A87EF-72CB-41D5-A4E2-B72C43E9EE7B}" type="presOf" srcId="{3BF9F69A-D3B1-4B2F-8725-04A25CC1997C}" destId="{9EA9E22E-19D0-43D4-9FB5-E1C4236D6075}" srcOrd="0" destOrd="0" presId="urn:microsoft.com/office/officeart/2005/8/layout/hierarchy3"/>
    <dgm:cxn modelId="{151BE96D-4FE5-4947-97AA-91ED1E9ED20C}" type="presOf" srcId="{7D9C1F24-57EA-465C-B2B6-F616E03CEBD1}" destId="{708BC166-41A5-452E-BD76-1C78DDFDA4C2}" srcOrd="0" destOrd="0" presId="urn:microsoft.com/office/officeart/2005/8/layout/hierarchy3"/>
    <dgm:cxn modelId="{D2055F0C-A6D0-479B-93B9-2D6D1BD62173}" srcId="{5CCEB9A5-5ACC-4694-B7CD-B3B2E761DD09}" destId="{98735560-3C7D-41AC-B95F-55C9201CEA0C}" srcOrd="3" destOrd="0" parTransId="{C5F06582-FD15-4914-AA63-B33B5C29AE45}" sibTransId="{58F0E4C1-117D-4FA1-B226-3134D2A0A0FA}"/>
    <dgm:cxn modelId="{BBAFF5B1-67E1-4704-81AA-FCA0629ED48F}" type="presOf" srcId="{0D1850AC-5E03-457C-8271-7C91EE32FBF8}" destId="{3708BB25-CEC3-44E0-8C2D-710C8A253997}" srcOrd="0" destOrd="0" presId="urn:microsoft.com/office/officeart/2005/8/layout/hierarchy3"/>
    <dgm:cxn modelId="{B8748FD5-AEDA-4609-98EB-08865FE4F3B9}" srcId="{A1F21D62-B15A-46E5-8F05-1BEDBECBF309}" destId="{5CCEB9A5-5ACC-4694-B7CD-B3B2E761DD09}" srcOrd="2" destOrd="0" parTransId="{800B3B14-CB9E-4D5A-9AB3-342D8784F94D}" sibTransId="{118584DC-6649-4282-9773-8511EB628631}"/>
    <dgm:cxn modelId="{9960BD25-B1D7-4564-99C8-69847150EEBD}" type="presParOf" srcId="{6BA8B443-40DB-4F5A-9540-6917B421BBFA}" destId="{3F76D11E-3F6E-4701-A984-A011FEB7613F}" srcOrd="0" destOrd="0" presId="urn:microsoft.com/office/officeart/2005/8/layout/hierarchy3"/>
    <dgm:cxn modelId="{9BFBE04C-6723-485C-9ECD-52FEE51B4509}" type="presParOf" srcId="{3F76D11E-3F6E-4701-A984-A011FEB7613F}" destId="{DB2EA868-9055-49A8-A902-FD79A7AA495D}" srcOrd="0" destOrd="0" presId="urn:microsoft.com/office/officeart/2005/8/layout/hierarchy3"/>
    <dgm:cxn modelId="{27D27426-F579-4773-BD4E-623BF0979A89}" type="presParOf" srcId="{DB2EA868-9055-49A8-A902-FD79A7AA495D}" destId="{4A0ECF4D-057D-422C-8197-FBC6DCE97E6D}" srcOrd="0" destOrd="0" presId="urn:microsoft.com/office/officeart/2005/8/layout/hierarchy3"/>
    <dgm:cxn modelId="{653A8DC4-CF96-4122-8701-99DDB47F6C75}" type="presParOf" srcId="{DB2EA868-9055-49A8-A902-FD79A7AA495D}" destId="{4FC6DD9E-2CBB-4040-A0E0-86FA78F808DD}" srcOrd="1" destOrd="0" presId="urn:microsoft.com/office/officeart/2005/8/layout/hierarchy3"/>
    <dgm:cxn modelId="{B9A53C5F-1D87-4AE6-97B6-379B883605B0}" type="presParOf" srcId="{3F76D11E-3F6E-4701-A984-A011FEB7613F}" destId="{1CF93913-5C8F-4DC6-A79F-1C70547CE26D}" srcOrd="1" destOrd="0" presId="urn:microsoft.com/office/officeart/2005/8/layout/hierarchy3"/>
    <dgm:cxn modelId="{C8BBAD92-C447-49F0-86E4-02334D01B5EC}" type="presParOf" srcId="{1CF93913-5C8F-4DC6-A79F-1C70547CE26D}" destId="{708BC166-41A5-452E-BD76-1C78DDFDA4C2}" srcOrd="0" destOrd="0" presId="urn:microsoft.com/office/officeart/2005/8/layout/hierarchy3"/>
    <dgm:cxn modelId="{861795BE-41FB-467E-BCE7-D5ED2DDBDBF4}" type="presParOf" srcId="{1CF93913-5C8F-4DC6-A79F-1C70547CE26D}" destId="{B1314617-083F-4A28-BB59-AA2A724B7CD5}" srcOrd="1" destOrd="0" presId="urn:microsoft.com/office/officeart/2005/8/layout/hierarchy3"/>
    <dgm:cxn modelId="{7D2624DE-E128-44B9-AFAF-3224A43ED885}" type="presParOf" srcId="{1CF93913-5C8F-4DC6-A79F-1C70547CE26D}" destId="{57088350-B06B-4580-BCB7-37F95E440D80}" srcOrd="2" destOrd="0" presId="urn:microsoft.com/office/officeart/2005/8/layout/hierarchy3"/>
    <dgm:cxn modelId="{FA411581-828B-4819-9C84-AAD50260C7DA}" type="presParOf" srcId="{1CF93913-5C8F-4DC6-A79F-1C70547CE26D}" destId="{52B70962-9673-4081-A73C-8C47CFA9B8D5}" srcOrd="3" destOrd="0" presId="urn:microsoft.com/office/officeart/2005/8/layout/hierarchy3"/>
    <dgm:cxn modelId="{42D2881A-7E25-4F4A-BFD1-37C4E023CF1B}" type="presParOf" srcId="{1CF93913-5C8F-4DC6-A79F-1C70547CE26D}" destId="{EB45A0E3-5405-4C95-BEA8-6718EAAD029C}" srcOrd="4" destOrd="0" presId="urn:microsoft.com/office/officeart/2005/8/layout/hierarchy3"/>
    <dgm:cxn modelId="{9D9BE209-D531-4FF1-A614-F3C7AF9FCE31}" type="presParOf" srcId="{1CF93913-5C8F-4DC6-A79F-1C70547CE26D}" destId="{EE001A94-158B-4E27-8ADA-251F45D4738C}" srcOrd="5" destOrd="0" presId="urn:microsoft.com/office/officeart/2005/8/layout/hierarchy3"/>
    <dgm:cxn modelId="{EF676814-131F-41F3-91DC-F5D889FCEC8C}" type="presParOf" srcId="{1CF93913-5C8F-4DC6-A79F-1C70547CE26D}" destId="{B1C4368F-0465-47D1-BA6D-B8A2B69C7CBF}" srcOrd="6" destOrd="0" presId="urn:microsoft.com/office/officeart/2005/8/layout/hierarchy3"/>
    <dgm:cxn modelId="{EE40132B-04B9-4394-8383-A76E1EED89B5}" type="presParOf" srcId="{1CF93913-5C8F-4DC6-A79F-1C70547CE26D}" destId="{87E1A214-4020-4EAD-A2B0-2E7B68F327F0}" srcOrd="7" destOrd="0" presId="urn:microsoft.com/office/officeart/2005/8/layout/hierarchy3"/>
    <dgm:cxn modelId="{9CCFEDB5-08E7-41EF-B4AA-5001923615B4}" type="presParOf" srcId="{1CF93913-5C8F-4DC6-A79F-1C70547CE26D}" destId="{880F5A73-AE42-43F5-8675-80B6499A6384}" srcOrd="8" destOrd="0" presId="urn:microsoft.com/office/officeart/2005/8/layout/hierarchy3"/>
    <dgm:cxn modelId="{2D2BB14A-8FDD-41BD-A930-45CF1250DFB3}" type="presParOf" srcId="{1CF93913-5C8F-4DC6-A79F-1C70547CE26D}" destId="{78EA42BB-4674-468C-BB0C-8C810B812DC7}" srcOrd="9" destOrd="0" presId="urn:microsoft.com/office/officeart/2005/8/layout/hierarchy3"/>
    <dgm:cxn modelId="{D234B9DC-3FFE-4F81-92FD-D8A685E1D004}" type="presParOf" srcId="{6BA8B443-40DB-4F5A-9540-6917B421BBFA}" destId="{4D2E82E8-28B8-4F25-B6AF-EFCBFC8C45CB}" srcOrd="1" destOrd="0" presId="urn:microsoft.com/office/officeart/2005/8/layout/hierarchy3"/>
    <dgm:cxn modelId="{76B38005-054A-4BB3-8FC3-9F7859627F9B}" type="presParOf" srcId="{4D2E82E8-28B8-4F25-B6AF-EFCBFC8C45CB}" destId="{CA27D2C4-FFF9-4DAE-9548-0EEE30F305B1}" srcOrd="0" destOrd="0" presId="urn:microsoft.com/office/officeart/2005/8/layout/hierarchy3"/>
    <dgm:cxn modelId="{0479D7D6-9E5C-4870-85AD-A113B5ED229D}" type="presParOf" srcId="{CA27D2C4-FFF9-4DAE-9548-0EEE30F305B1}" destId="{A67AE1E8-7068-4606-BBE8-C240CCB801DF}" srcOrd="0" destOrd="0" presId="urn:microsoft.com/office/officeart/2005/8/layout/hierarchy3"/>
    <dgm:cxn modelId="{B52F331B-CBD8-44FC-A537-8BFD1754EC18}" type="presParOf" srcId="{CA27D2C4-FFF9-4DAE-9548-0EEE30F305B1}" destId="{75C87C56-C800-46E3-9167-7C3146E9D3D3}" srcOrd="1" destOrd="0" presId="urn:microsoft.com/office/officeart/2005/8/layout/hierarchy3"/>
    <dgm:cxn modelId="{23399981-6B86-4AB7-9271-31648607F075}" type="presParOf" srcId="{4D2E82E8-28B8-4F25-B6AF-EFCBFC8C45CB}" destId="{F8CC2390-21E8-4B8E-967C-0201E875C695}" srcOrd="1" destOrd="0" presId="urn:microsoft.com/office/officeart/2005/8/layout/hierarchy3"/>
    <dgm:cxn modelId="{AA2A9EC6-BD57-43FA-BA00-3A6DB71D3B36}" type="presParOf" srcId="{F8CC2390-21E8-4B8E-967C-0201E875C695}" destId="{046D9AE7-BEEE-4448-BC3C-B1986521729C}" srcOrd="0" destOrd="0" presId="urn:microsoft.com/office/officeart/2005/8/layout/hierarchy3"/>
    <dgm:cxn modelId="{DFBA2BC8-28E5-40AA-A7CD-3038B1C37D05}" type="presParOf" srcId="{F8CC2390-21E8-4B8E-967C-0201E875C695}" destId="{936C3E32-27A3-4688-867B-14F4470297F0}" srcOrd="1" destOrd="0" presId="urn:microsoft.com/office/officeart/2005/8/layout/hierarchy3"/>
    <dgm:cxn modelId="{F3247DAB-156C-4677-BF67-AE1BE649FE41}" type="presParOf" srcId="{F8CC2390-21E8-4B8E-967C-0201E875C695}" destId="{9EA9E22E-19D0-43D4-9FB5-E1C4236D6075}" srcOrd="2" destOrd="0" presId="urn:microsoft.com/office/officeart/2005/8/layout/hierarchy3"/>
    <dgm:cxn modelId="{06426224-F57F-4D38-BE6A-67A4615C5470}" type="presParOf" srcId="{F8CC2390-21E8-4B8E-967C-0201E875C695}" destId="{3708BB25-CEC3-44E0-8C2D-710C8A253997}" srcOrd="3" destOrd="0" presId="urn:microsoft.com/office/officeart/2005/8/layout/hierarchy3"/>
    <dgm:cxn modelId="{EE1A3CF0-7CD2-403B-9FCF-1900B8A1DBEB}" type="presParOf" srcId="{F8CC2390-21E8-4B8E-967C-0201E875C695}" destId="{5C73980D-9DFC-4445-B01C-4D43AB982CEA}" srcOrd="4" destOrd="0" presId="urn:microsoft.com/office/officeart/2005/8/layout/hierarchy3"/>
    <dgm:cxn modelId="{01B75424-CB03-477C-AD74-E4FDD5B6E519}" type="presParOf" srcId="{F8CC2390-21E8-4B8E-967C-0201E875C695}" destId="{2620B4C9-85FE-4B28-8A27-27F72F43896A}" srcOrd="5" destOrd="0" presId="urn:microsoft.com/office/officeart/2005/8/layout/hierarchy3"/>
    <dgm:cxn modelId="{5F1462C1-8C01-4577-80AF-FB9BDA17B11B}" type="presParOf" srcId="{6BA8B443-40DB-4F5A-9540-6917B421BBFA}" destId="{ECB35E30-035E-414A-9416-D9E746A83CD5}" srcOrd="2" destOrd="0" presId="urn:microsoft.com/office/officeart/2005/8/layout/hierarchy3"/>
    <dgm:cxn modelId="{C244986A-2BF5-4B01-B97C-1FD011D8BB60}" type="presParOf" srcId="{ECB35E30-035E-414A-9416-D9E746A83CD5}" destId="{987418A5-860F-4817-8A65-FCC7AE846B89}" srcOrd="0" destOrd="0" presId="urn:microsoft.com/office/officeart/2005/8/layout/hierarchy3"/>
    <dgm:cxn modelId="{799205E9-8489-4FAD-A1C5-753F584555B6}" type="presParOf" srcId="{987418A5-860F-4817-8A65-FCC7AE846B89}" destId="{E3340E4B-C4D5-4049-905C-3751C6DBB90D}" srcOrd="0" destOrd="0" presId="urn:microsoft.com/office/officeart/2005/8/layout/hierarchy3"/>
    <dgm:cxn modelId="{999C1386-A966-4026-A6ED-AC409E731EBA}" type="presParOf" srcId="{987418A5-860F-4817-8A65-FCC7AE846B89}" destId="{A486A138-11C0-48EA-8630-A83A830F316E}" srcOrd="1" destOrd="0" presId="urn:microsoft.com/office/officeart/2005/8/layout/hierarchy3"/>
    <dgm:cxn modelId="{97788674-9E18-4CC5-A6F2-8CE2416FA32E}" type="presParOf" srcId="{ECB35E30-035E-414A-9416-D9E746A83CD5}" destId="{22761935-5E14-4176-A0D6-0EA0348A208E}" srcOrd="1" destOrd="0" presId="urn:microsoft.com/office/officeart/2005/8/layout/hierarchy3"/>
    <dgm:cxn modelId="{4395FF1A-4707-4887-8118-9B0AAD98276C}" type="presParOf" srcId="{22761935-5E14-4176-A0D6-0EA0348A208E}" destId="{8DF15A7F-CE1D-48F9-9F5A-A58B3933B4A9}" srcOrd="0" destOrd="0" presId="urn:microsoft.com/office/officeart/2005/8/layout/hierarchy3"/>
    <dgm:cxn modelId="{6D1BCA81-3282-4E10-812B-EF6B9461446D}" type="presParOf" srcId="{22761935-5E14-4176-A0D6-0EA0348A208E}" destId="{434C04FE-F2FB-4009-8282-E062FC8478F0}" srcOrd="1" destOrd="0" presId="urn:microsoft.com/office/officeart/2005/8/layout/hierarchy3"/>
    <dgm:cxn modelId="{F9F8623B-E4E5-472D-8E66-01169DBA3E6B}" type="presParOf" srcId="{22761935-5E14-4176-A0D6-0EA0348A208E}" destId="{2D03CE9B-227C-4DB3-AB53-16D4A59241E0}" srcOrd="2" destOrd="0" presId="urn:microsoft.com/office/officeart/2005/8/layout/hierarchy3"/>
    <dgm:cxn modelId="{814E983B-3BA2-4D56-A8FC-392AF761DFF0}" type="presParOf" srcId="{22761935-5E14-4176-A0D6-0EA0348A208E}" destId="{7B6437E2-4FBE-431B-BA93-87F0D179EF21}" srcOrd="3" destOrd="0" presId="urn:microsoft.com/office/officeart/2005/8/layout/hierarchy3"/>
    <dgm:cxn modelId="{CD8CD0A6-40BA-407E-ABB5-161FE6E24E5F}" type="presParOf" srcId="{22761935-5E14-4176-A0D6-0EA0348A208E}" destId="{521E30E7-4FE1-4D09-91D5-9CBD84A51980}" srcOrd="4" destOrd="0" presId="urn:microsoft.com/office/officeart/2005/8/layout/hierarchy3"/>
    <dgm:cxn modelId="{209B1F18-CE15-4218-8565-FC52D2B8B65B}" type="presParOf" srcId="{22761935-5E14-4176-A0D6-0EA0348A208E}" destId="{5603E3D7-51FE-46C2-B8AD-5F409DD04539}" srcOrd="5" destOrd="0" presId="urn:microsoft.com/office/officeart/2005/8/layout/hierarchy3"/>
    <dgm:cxn modelId="{CEA34C9C-7872-4116-A77E-FF940EC8DDF0}" type="presParOf" srcId="{22761935-5E14-4176-A0D6-0EA0348A208E}" destId="{91C395AF-D774-4643-A2DE-86DAD0AB8BEE}" srcOrd="6" destOrd="0" presId="urn:microsoft.com/office/officeart/2005/8/layout/hierarchy3"/>
    <dgm:cxn modelId="{0ABF212A-11FE-4CCA-A3C4-EAD2CFF1F4A6}" type="presParOf" srcId="{22761935-5E14-4176-A0D6-0EA0348A208E}" destId="{FE1EF2A8-C8EF-4C24-BD9E-386A82C4D741}" srcOrd="7" destOrd="0" presId="urn:microsoft.com/office/officeart/2005/8/layout/hierarchy3"/>
    <dgm:cxn modelId="{8916A754-40DC-4737-A918-397A3C3398B9}" type="presParOf" srcId="{22761935-5E14-4176-A0D6-0EA0348A208E}" destId="{37382260-68C5-4749-BCFD-73612B5762FF}" srcOrd="8" destOrd="0" presId="urn:microsoft.com/office/officeart/2005/8/layout/hierarchy3"/>
    <dgm:cxn modelId="{9F97AA7C-3207-40FF-B840-9C79838CD8C1}" type="presParOf" srcId="{22761935-5E14-4176-A0D6-0EA0348A208E}" destId="{16AED26D-0C0E-4DA0-A8DF-69B464ED06D8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A449B37-C696-4D81-8FBC-4C4F70FF347C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AB41C00F-205F-4256-9C28-EFED96B4ACC7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ФЕДЕРАЛЬНЫЕ</a:t>
          </a:r>
        </a:p>
        <a:p>
          <a:pPr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обязательны к уплате на всей территории РФ) :</a:t>
          </a:r>
        </a:p>
        <a:p>
          <a:pPr>
            <a:spcAft>
              <a:spcPts val="0"/>
            </a:spcAft>
          </a:pPr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налог на доходы физических лиц, налог на прибыль организации, государственная пошлина, акцизы и др.</a:t>
          </a:r>
          <a:endParaRPr lang="ru-RU" sz="1600" i="1" dirty="0">
            <a:latin typeface="Times New Roman" pitchFamily="18" charset="0"/>
            <a:cs typeface="Times New Roman" pitchFamily="18" charset="0"/>
          </a:endParaRPr>
        </a:p>
      </dgm:t>
    </dgm:pt>
    <dgm:pt modelId="{1C889A8A-B7D8-4BBE-BDAC-01D7725832D5}" type="parTrans" cxnId="{6BCF60A7-E2A1-47BC-9F4E-FB0D4A73D9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759614-53A4-49DB-B9AF-19C820888468}" type="sibTrans" cxnId="{6BCF60A7-E2A1-47BC-9F4E-FB0D4A73D9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E6F1B95-7F4F-46AE-9B17-EACBFBB28C32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РЕГИОНАЛЬНЫЕ</a:t>
          </a:r>
        </a:p>
        <a:p>
          <a:pPr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законами субъектов РФ, </a:t>
          </a:r>
        </a:p>
        <a:p>
          <a:pPr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субъектов РФ):</a:t>
          </a:r>
        </a:p>
        <a:p>
          <a:pPr>
            <a:spcAft>
              <a:spcPts val="0"/>
            </a:spcAft>
          </a:pPr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налог на имущество организаций, транспортный налог, налог на игорный бизнес.</a:t>
          </a:r>
          <a:endParaRPr lang="ru-RU" sz="1600" i="1" dirty="0">
            <a:latin typeface="Times New Roman" pitchFamily="18" charset="0"/>
            <a:cs typeface="Times New Roman" pitchFamily="18" charset="0"/>
          </a:endParaRPr>
        </a:p>
      </dgm:t>
    </dgm:pt>
    <dgm:pt modelId="{24950B96-1015-4190-9125-69259B7D53EC}" type="parTrans" cxnId="{BC76F3D4-1A3D-4746-B268-1F1BDF088FA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A04659B-FCC4-4C6C-9BE9-26A52D99A350}" type="sibTrans" cxnId="{BC76F3D4-1A3D-4746-B268-1F1BDF088FA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F813C71-5ACB-4A1A-9F36-40783E9D6029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МЕСТНЫЕ</a:t>
          </a:r>
          <a:endParaRPr lang="ru-RU" sz="1800" b="1" dirty="0" smtClean="0">
            <a:solidFill>
              <a:srgbClr val="FF7C80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нормативными правовыми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актами представительных органов муниципальных образований 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муниципальных образований):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земельный налог, налог на имущество физических лиц.</a:t>
          </a:r>
          <a:endParaRPr lang="ru-RU" sz="1400" i="1" dirty="0">
            <a:latin typeface="Times New Roman" pitchFamily="18" charset="0"/>
            <a:cs typeface="Times New Roman" pitchFamily="18" charset="0"/>
          </a:endParaRPr>
        </a:p>
      </dgm:t>
    </dgm:pt>
    <dgm:pt modelId="{8E46E62B-3489-4974-8685-5958DC7D2B94}" type="parTrans" cxnId="{210BFF5F-0437-4085-8403-8EDF07ED807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80A8009-4F90-4187-92C3-77BC2717484F}" type="sibTrans" cxnId="{210BFF5F-0437-4085-8403-8EDF07ED807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5C3D361-3D54-4E3D-BF99-384A8F1EECD0}" type="pres">
      <dgm:prSet presAssocID="{CA449B37-C696-4D81-8FBC-4C4F70FF347C}" presName="linearFlow" presStyleCnt="0">
        <dgm:presLayoutVars>
          <dgm:dir/>
          <dgm:resizeHandles val="exact"/>
        </dgm:presLayoutVars>
      </dgm:prSet>
      <dgm:spPr/>
    </dgm:pt>
    <dgm:pt modelId="{558E48B9-E4A2-4A7E-9374-CC8C3E2B1B1B}" type="pres">
      <dgm:prSet presAssocID="{AB41C00F-205F-4256-9C28-EFED96B4ACC7}" presName="composite" presStyleCnt="0"/>
      <dgm:spPr/>
    </dgm:pt>
    <dgm:pt modelId="{29034366-243E-45BC-9CFE-F14BD020B4FC}" type="pres">
      <dgm:prSet presAssocID="{AB41C00F-205F-4256-9C28-EFED96B4ACC7}" presName="imgShp" presStyleLbl="fgImgPlace1" presStyleIdx="0" presStyleCnt="3" custScaleX="195976" custScaleY="177285" custLinFactX="-21582" custLinFactNeighborX="-100000" custLinFactNeighborY="-6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624F35F-69DD-42A0-957F-69F5F398FC35}" type="pres">
      <dgm:prSet presAssocID="{AB41C00F-205F-4256-9C28-EFED96B4ACC7}" presName="txShp" presStyleLbl="node1" presStyleIdx="0" presStyleCnt="3" custScaleX="135879" custScaleY="216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27440-A418-4F29-B4C1-C8902495587C}" type="pres">
      <dgm:prSet presAssocID="{36759614-53A4-49DB-B9AF-19C820888468}" presName="spacing" presStyleCnt="0"/>
      <dgm:spPr/>
    </dgm:pt>
    <dgm:pt modelId="{1E66BF79-5418-4240-915E-467FB65D7621}" type="pres">
      <dgm:prSet presAssocID="{5E6F1B95-7F4F-46AE-9B17-EACBFBB28C32}" presName="composite" presStyleCnt="0"/>
      <dgm:spPr/>
    </dgm:pt>
    <dgm:pt modelId="{E731B553-B6A8-46E0-8E4D-A398FC680D22}" type="pres">
      <dgm:prSet presAssocID="{5E6F1B95-7F4F-46AE-9B17-EACBFBB28C32}" presName="imgShp" presStyleLbl="fgImgPlace1" presStyleIdx="1" presStyleCnt="3" custScaleX="195976" custScaleY="177285" custLinFactX="-21582" custLinFactNeighborX="-100000" custLinFactNeighborY="-6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7DE37F1-485D-4FB3-ACDA-EA4664196F38}" type="pres">
      <dgm:prSet presAssocID="{5E6F1B95-7F4F-46AE-9B17-EACBFBB28C32}" presName="txShp" presStyleLbl="node1" presStyleIdx="1" presStyleCnt="3" custScaleX="135879" custScaleY="216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3FF5D-D2EB-40CE-B000-3800CEDF0658}" type="pres">
      <dgm:prSet presAssocID="{2A04659B-FCC4-4C6C-9BE9-26A52D99A350}" presName="spacing" presStyleCnt="0"/>
      <dgm:spPr/>
    </dgm:pt>
    <dgm:pt modelId="{29E13542-E583-437F-8220-C48B0201AE02}" type="pres">
      <dgm:prSet presAssocID="{AF813C71-5ACB-4A1A-9F36-40783E9D6029}" presName="composite" presStyleCnt="0"/>
      <dgm:spPr/>
    </dgm:pt>
    <dgm:pt modelId="{9990478C-99F7-4386-89A0-F2B8DC3E64F0}" type="pres">
      <dgm:prSet presAssocID="{AF813C71-5ACB-4A1A-9F36-40783E9D6029}" presName="imgShp" presStyleLbl="fgImgPlace1" presStyleIdx="2" presStyleCnt="3" custScaleX="195976" custScaleY="177285" custLinFactX="-21582" custLinFactNeighborX="-100000" custLinFactNeighborY="-11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2E19C59-F3B5-49BB-8DA4-9659B955090B}" type="pres">
      <dgm:prSet presAssocID="{AF813C71-5ACB-4A1A-9F36-40783E9D6029}" presName="txShp" presStyleLbl="node1" presStyleIdx="2" presStyleCnt="3" custScaleX="135879" custScaleY="216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CF7F7D-B016-446F-A1F3-550FD4B1FEC6}" type="presOf" srcId="{CA449B37-C696-4D81-8FBC-4C4F70FF347C}" destId="{D5C3D361-3D54-4E3D-BF99-384A8F1EECD0}" srcOrd="0" destOrd="0" presId="urn:microsoft.com/office/officeart/2005/8/layout/vList3#2"/>
    <dgm:cxn modelId="{9E1B5222-A218-4D6F-9767-BBE8F9F2F0DA}" type="presOf" srcId="{5E6F1B95-7F4F-46AE-9B17-EACBFBB28C32}" destId="{57DE37F1-485D-4FB3-ACDA-EA4664196F38}" srcOrd="0" destOrd="0" presId="urn:microsoft.com/office/officeart/2005/8/layout/vList3#2"/>
    <dgm:cxn modelId="{6BCF60A7-E2A1-47BC-9F4E-FB0D4A73D949}" srcId="{CA449B37-C696-4D81-8FBC-4C4F70FF347C}" destId="{AB41C00F-205F-4256-9C28-EFED96B4ACC7}" srcOrd="0" destOrd="0" parTransId="{1C889A8A-B7D8-4BBE-BDAC-01D7725832D5}" sibTransId="{36759614-53A4-49DB-B9AF-19C820888468}"/>
    <dgm:cxn modelId="{35AAF105-0868-4324-996D-A37F4BACD6FA}" type="presOf" srcId="{AB41C00F-205F-4256-9C28-EFED96B4ACC7}" destId="{2624F35F-69DD-42A0-957F-69F5F398FC35}" srcOrd="0" destOrd="0" presId="urn:microsoft.com/office/officeart/2005/8/layout/vList3#2"/>
    <dgm:cxn modelId="{210BFF5F-0437-4085-8403-8EDF07ED8076}" srcId="{CA449B37-C696-4D81-8FBC-4C4F70FF347C}" destId="{AF813C71-5ACB-4A1A-9F36-40783E9D6029}" srcOrd="2" destOrd="0" parTransId="{8E46E62B-3489-4974-8685-5958DC7D2B94}" sibTransId="{E80A8009-4F90-4187-92C3-77BC2717484F}"/>
    <dgm:cxn modelId="{BC76F3D4-1A3D-4746-B268-1F1BDF088FA0}" srcId="{CA449B37-C696-4D81-8FBC-4C4F70FF347C}" destId="{5E6F1B95-7F4F-46AE-9B17-EACBFBB28C32}" srcOrd="1" destOrd="0" parTransId="{24950B96-1015-4190-9125-69259B7D53EC}" sibTransId="{2A04659B-FCC4-4C6C-9BE9-26A52D99A350}"/>
    <dgm:cxn modelId="{3B6FE789-A4EF-4E54-B21F-96A2C1C0106F}" type="presOf" srcId="{AF813C71-5ACB-4A1A-9F36-40783E9D6029}" destId="{42E19C59-F3B5-49BB-8DA4-9659B955090B}" srcOrd="0" destOrd="0" presId="urn:microsoft.com/office/officeart/2005/8/layout/vList3#2"/>
    <dgm:cxn modelId="{B36DC182-0592-4F40-AB1A-0135664603B5}" type="presParOf" srcId="{D5C3D361-3D54-4E3D-BF99-384A8F1EECD0}" destId="{558E48B9-E4A2-4A7E-9374-CC8C3E2B1B1B}" srcOrd="0" destOrd="0" presId="urn:microsoft.com/office/officeart/2005/8/layout/vList3#2"/>
    <dgm:cxn modelId="{38552B40-AD3E-4F1F-842E-DE31FEFD3AFA}" type="presParOf" srcId="{558E48B9-E4A2-4A7E-9374-CC8C3E2B1B1B}" destId="{29034366-243E-45BC-9CFE-F14BD020B4FC}" srcOrd="0" destOrd="0" presId="urn:microsoft.com/office/officeart/2005/8/layout/vList3#2"/>
    <dgm:cxn modelId="{C3FFBCD3-95A3-403F-8917-DAD7105AACEC}" type="presParOf" srcId="{558E48B9-E4A2-4A7E-9374-CC8C3E2B1B1B}" destId="{2624F35F-69DD-42A0-957F-69F5F398FC35}" srcOrd="1" destOrd="0" presId="urn:microsoft.com/office/officeart/2005/8/layout/vList3#2"/>
    <dgm:cxn modelId="{17F483D3-BE80-41D4-B818-2E24568EB291}" type="presParOf" srcId="{D5C3D361-3D54-4E3D-BF99-384A8F1EECD0}" destId="{62A27440-A418-4F29-B4C1-C8902495587C}" srcOrd="1" destOrd="0" presId="urn:microsoft.com/office/officeart/2005/8/layout/vList3#2"/>
    <dgm:cxn modelId="{44EA01EB-C342-49EC-ABC8-7B52D6A8D539}" type="presParOf" srcId="{D5C3D361-3D54-4E3D-BF99-384A8F1EECD0}" destId="{1E66BF79-5418-4240-915E-467FB65D7621}" srcOrd="2" destOrd="0" presId="urn:microsoft.com/office/officeart/2005/8/layout/vList3#2"/>
    <dgm:cxn modelId="{BC7FA798-4252-44CE-A6F1-9C04B46BC02A}" type="presParOf" srcId="{1E66BF79-5418-4240-915E-467FB65D7621}" destId="{E731B553-B6A8-46E0-8E4D-A398FC680D22}" srcOrd="0" destOrd="0" presId="urn:microsoft.com/office/officeart/2005/8/layout/vList3#2"/>
    <dgm:cxn modelId="{E1C58CC3-753F-4C9F-B951-1F954AD7E980}" type="presParOf" srcId="{1E66BF79-5418-4240-915E-467FB65D7621}" destId="{57DE37F1-485D-4FB3-ACDA-EA4664196F38}" srcOrd="1" destOrd="0" presId="urn:microsoft.com/office/officeart/2005/8/layout/vList3#2"/>
    <dgm:cxn modelId="{131F85ED-0AA5-473F-9442-7EED5CB2F5E0}" type="presParOf" srcId="{D5C3D361-3D54-4E3D-BF99-384A8F1EECD0}" destId="{B673FF5D-D2EB-40CE-B000-3800CEDF0658}" srcOrd="3" destOrd="0" presId="urn:microsoft.com/office/officeart/2005/8/layout/vList3#2"/>
    <dgm:cxn modelId="{D78964D8-4AC0-44E4-B0CE-363852E5501F}" type="presParOf" srcId="{D5C3D361-3D54-4E3D-BF99-384A8F1EECD0}" destId="{29E13542-E583-437F-8220-C48B0201AE02}" srcOrd="4" destOrd="0" presId="urn:microsoft.com/office/officeart/2005/8/layout/vList3#2"/>
    <dgm:cxn modelId="{3A1A553B-94DA-4899-BED6-1DE61C13072A}" type="presParOf" srcId="{29E13542-E583-437F-8220-C48B0201AE02}" destId="{9990478C-99F7-4386-89A0-F2B8DC3E64F0}" srcOrd="0" destOrd="0" presId="urn:microsoft.com/office/officeart/2005/8/layout/vList3#2"/>
    <dgm:cxn modelId="{2B0CA4D4-2C6B-4CF7-A03C-8AF4FC7654EA}" type="presParOf" srcId="{29E13542-E583-437F-8220-C48B0201AE02}" destId="{42E19C59-F3B5-49BB-8DA4-9659B955090B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162FCC-3FE7-49EC-A2C8-D3AF00F63E7F}">
      <dsp:nvSpPr>
        <dsp:cNvPr id="0" name=""/>
        <dsp:cNvSpPr/>
      </dsp:nvSpPr>
      <dsp:spPr>
        <a:xfrm rot="5400000">
          <a:off x="-197174" y="199375"/>
          <a:ext cx="1314497" cy="92014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199375"/>
        <a:ext cx="1314497" cy="920148"/>
      </dsp:txXfrm>
    </dsp:sp>
    <dsp:sp modelId="{16FEF383-84A9-4D4B-9619-B1393C8127F1}">
      <dsp:nvSpPr>
        <dsp:cNvPr id="0" name=""/>
        <dsp:cNvSpPr/>
      </dsp:nvSpPr>
      <dsp:spPr>
        <a:xfrm rot="5400000">
          <a:off x="4209326" y="-3286977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Обязательное опубликование  в средствах  массовой информации утвержденных бюджетов и отчетов об их исполнении.</a:t>
          </a:r>
          <a:endParaRPr lang="ru-RU" sz="1600" kern="1200" dirty="0"/>
        </a:p>
      </dsp:txBody>
      <dsp:txXfrm rot="5400000">
        <a:off x="4209326" y="-3286977"/>
        <a:ext cx="854423" cy="7432779"/>
      </dsp:txXfrm>
    </dsp:sp>
    <dsp:sp modelId="{156702F5-E44F-4D7A-AE35-C2195A8B1423}">
      <dsp:nvSpPr>
        <dsp:cNvPr id="0" name=""/>
        <dsp:cNvSpPr/>
      </dsp:nvSpPr>
      <dsp:spPr>
        <a:xfrm rot="5400000">
          <a:off x="-197174" y="1367920"/>
          <a:ext cx="1314497" cy="92014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1367920"/>
        <a:ext cx="1314497" cy="920148"/>
      </dsp:txXfrm>
    </dsp:sp>
    <dsp:sp modelId="{403325DB-4B8D-44B9-820E-C31241C57333}">
      <dsp:nvSpPr>
        <dsp:cNvPr id="0" name=""/>
        <dsp:cNvSpPr/>
      </dsp:nvSpPr>
      <dsp:spPr>
        <a:xfrm rot="5400000">
          <a:off x="4209326" y="-2118431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 системы Российской Федерации в сети «Интернет».</a:t>
          </a:r>
          <a:endParaRPr lang="ru-RU" sz="1600" kern="1200" dirty="0"/>
        </a:p>
      </dsp:txBody>
      <dsp:txXfrm rot="5400000">
        <a:off x="4209326" y="-2118431"/>
        <a:ext cx="854423" cy="7432779"/>
      </dsp:txXfrm>
    </dsp:sp>
    <dsp:sp modelId="{279C0FB2-6317-40F4-AD61-DA25A3BAE6B6}">
      <dsp:nvSpPr>
        <dsp:cNvPr id="0" name=""/>
        <dsp:cNvSpPr/>
      </dsp:nvSpPr>
      <dsp:spPr>
        <a:xfrm rot="5400000">
          <a:off x="-197174" y="2536466"/>
          <a:ext cx="1314497" cy="92014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2536466"/>
        <a:ext cx="1314497" cy="920148"/>
      </dsp:txXfrm>
    </dsp:sp>
    <dsp:sp modelId="{432625B3-CFC0-4F0C-ADA5-8F91F80F665D}">
      <dsp:nvSpPr>
        <dsp:cNvPr id="0" name=""/>
        <dsp:cNvSpPr/>
      </dsp:nvSpPr>
      <dsp:spPr>
        <a:xfrm rot="5400000">
          <a:off x="4209326" y="-949886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Преемственность бюджетной классификации Российской Федерации , а также обеспечение сопоставимости показателей бюджета отчетного, текущего и очередного финансового года.</a:t>
          </a:r>
          <a:endParaRPr lang="ru-RU" sz="1600" kern="1200" dirty="0"/>
        </a:p>
      </dsp:txBody>
      <dsp:txXfrm rot="5400000">
        <a:off x="4209326" y="-949886"/>
        <a:ext cx="854423" cy="7432779"/>
      </dsp:txXfrm>
    </dsp:sp>
    <dsp:sp modelId="{C915BCA1-B36E-4F8A-B3D4-B181F8858027}">
      <dsp:nvSpPr>
        <dsp:cNvPr id="0" name=""/>
        <dsp:cNvSpPr/>
      </dsp:nvSpPr>
      <dsp:spPr>
        <a:xfrm rot="5400000">
          <a:off x="-197174" y="3705012"/>
          <a:ext cx="1314497" cy="92014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3705012"/>
        <a:ext cx="1314497" cy="920148"/>
      </dsp:txXfrm>
    </dsp:sp>
    <dsp:sp modelId="{5E2762B7-7373-4B08-822E-228626AEC847}">
      <dsp:nvSpPr>
        <dsp:cNvPr id="0" name=""/>
        <dsp:cNvSpPr/>
      </dsp:nvSpPr>
      <dsp:spPr>
        <a:xfrm rot="5400000">
          <a:off x="4209326" y="218659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Доступность иных сведений о бюджетах.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209326" y="218659"/>
        <a:ext cx="854423" cy="743277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57DDDF-31D9-4628-A873-110E33D36819}">
      <dsp:nvSpPr>
        <dsp:cNvPr id="0" name=""/>
        <dsp:cNvSpPr/>
      </dsp:nvSpPr>
      <dsp:spPr>
        <a:xfrm>
          <a:off x="2429227" y="1214469"/>
          <a:ext cx="1108849" cy="111287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7082A-CC88-4F98-9452-68BFEA22D3B7}">
      <dsp:nvSpPr>
        <dsp:cNvPr id="0" name=""/>
        <dsp:cNvSpPr/>
      </dsp:nvSpPr>
      <dsp:spPr>
        <a:xfrm>
          <a:off x="2124901" y="3012388"/>
          <a:ext cx="604243" cy="1078106"/>
        </a:xfrm>
        <a:prstGeom prst="downArrow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bg1">
              <a:lumMod val="6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C0106-5658-4667-AF7F-6FED9475162E}">
      <dsp:nvSpPr>
        <dsp:cNvPr id="0" name=""/>
        <dsp:cNvSpPr/>
      </dsp:nvSpPr>
      <dsp:spPr>
        <a:xfrm>
          <a:off x="1000144" y="4071991"/>
          <a:ext cx="2900370" cy="725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 Республики Крым</a:t>
          </a:r>
          <a:endParaRPr lang="ru-RU" sz="17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00144" y="4071991"/>
        <a:ext cx="2900370" cy="725092"/>
      </dsp:txXfrm>
    </dsp:sp>
    <dsp:sp modelId="{712DEEBA-D885-43AD-91D5-C312689A4167}">
      <dsp:nvSpPr>
        <dsp:cNvPr id="0" name=""/>
        <dsp:cNvSpPr/>
      </dsp:nvSpPr>
      <dsp:spPr>
        <a:xfrm>
          <a:off x="1323507" y="1285909"/>
          <a:ext cx="1064414" cy="954407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90,0%</a:t>
          </a:r>
          <a:endParaRPr lang="ru-RU" sz="2200" kern="1200" dirty="0"/>
        </a:p>
      </dsp:txBody>
      <dsp:txXfrm>
        <a:off x="1323507" y="1285909"/>
        <a:ext cx="1064414" cy="954407"/>
      </dsp:txXfrm>
    </dsp:sp>
    <dsp:sp modelId="{C5F3797E-CFB7-4693-91F3-D791CA586BD0}">
      <dsp:nvSpPr>
        <dsp:cNvPr id="0" name=""/>
        <dsp:cNvSpPr/>
      </dsp:nvSpPr>
      <dsp:spPr>
        <a:xfrm>
          <a:off x="966321" y="571524"/>
          <a:ext cx="2942928" cy="2707012"/>
        </a:xfrm>
        <a:prstGeom prst="funnel">
          <a:avLst/>
        </a:prstGeom>
        <a:solidFill>
          <a:schemeClr val="bg1">
            <a:lumMod val="65000"/>
            <a:alpha val="40000"/>
          </a:schemeClr>
        </a:solidFill>
        <a:ln w="9525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36256A-489B-4AD6-8D9F-B5B4FC7B50DC}">
      <dsp:nvSpPr>
        <dsp:cNvPr id="0" name=""/>
        <dsp:cNvSpPr/>
      </dsp:nvSpPr>
      <dsp:spPr>
        <a:xfrm>
          <a:off x="69916" y="341212"/>
          <a:ext cx="2786277" cy="5602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itchFamily="18" charset="0"/>
              <a:cs typeface="Times New Roman" pitchFamily="18" charset="0"/>
            </a:rPr>
            <a:t>Налоговые вычеты</a:t>
          </a:r>
          <a:endParaRPr lang="ru-RU" sz="2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916" y="341212"/>
        <a:ext cx="2786277" cy="560225"/>
      </dsp:txXfrm>
    </dsp:sp>
    <dsp:sp modelId="{931401F3-1978-45AE-9855-D0863FB62EAD}">
      <dsp:nvSpPr>
        <dsp:cNvPr id="0" name=""/>
        <dsp:cNvSpPr/>
      </dsp:nvSpPr>
      <dsp:spPr>
        <a:xfrm>
          <a:off x="348544" y="901437"/>
          <a:ext cx="209280" cy="1390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0662"/>
              </a:lnTo>
              <a:lnTo>
                <a:pt x="209280" y="139066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72E2A8-2DCF-4190-A650-499F3B030399}">
      <dsp:nvSpPr>
        <dsp:cNvPr id="0" name=""/>
        <dsp:cNvSpPr/>
      </dsp:nvSpPr>
      <dsp:spPr>
        <a:xfrm>
          <a:off x="557825" y="1015327"/>
          <a:ext cx="4085612" cy="2553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СОЦИАЛЬНЫЕ: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в сумме доходов, перечисляемых в виде пожертвований;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в сумме, уплаченной за обучение (но не более 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50 000 рублей);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в сумме, уплаченной за медицинские услуги;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в сумме, уплаченных пенсионных взносов по договору негосударственного пенсионного обеспечения;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в сумме уплаченных дополнительных страховых взносов на накопительную часть трудовой пенсии.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7825" y="1015327"/>
        <a:ext cx="4085612" cy="2553545"/>
      </dsp:txXfrm>
    </dsp:sp>
    <dsp:sp modelId="{1E523D50-4AF3-4036-9F7E-D81EBC54F06A}">
      <dsp:nvSpPr>
        <dsp:cNvPr id="0" name=""/>
        <dsp:cNvSpPr/>
      </dsp:nvSpPr>
      <dsp:spPr>
        <a:xfrm>
          <a:off x="348544" y="901437"/>
          <a:ext cx="209850" cy="3532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2319"/>
              </a:lnTo>
              <a:lnTo>
                <a:pt x="209850" y="353231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9867B6-D145-4A18-BBC3-6E34FF693558}">
      <dsp:nvSpPr>
        <dsp:cNvPr id="0" name=""/>
        <dsp:cNvSpPr/>
      </dsp:nvSpPr>
      <dsp:spPr>
        <a:xfrm>
          <a:off x="558395" y="3658540"/>
          <a:ext cx="4085612" cy="15504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СТАНДАРТНЫЕ: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В том числе на детей: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- 1 400 рублей - на первого ребенка;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- 1 400 рублей - на второго ребенка;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- 3 000 рублей - на третьего и каждого последующего ребенка.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8395" y="3658540"/>
        <a:ext cx="4085612" cy="1550433"/>
      </dsp:txXfrm>
    </dsp:sp>
    <dsp:sp modelId="{EC0904A6-19AD-4844-82AB-194278426FCE}">
      <dsp:nvSpPr>
        <dsp:cNvPr id="0" name=""/>
        <dsp:cNvSpPr/>
      </dsp:nvSpPr>
      <dsp:spPr>
        <a:xfrm>
          <a:off x="348544" y="901437"/>
          <a:ext cx="209850" cy="4799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99373"/>
              </a:lnTo>
              <a:lnTo>
                <a:pt x="209850" y="47993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7A93E5-A985-4FA5-A740-4A4C98C5CAE8}">
      <dsp:nvSpPr>
        <dsp:cNvPr id="0" name=""/>
        <dsp:cNvSpPr/>
      </dsp:nvSpPr>
      <dsp:spPr>
        <a:xfrm>
          <a:off x="558395" y="5306827"/>
          <a:ext cx="4085612" cy="787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ИМУЩЕСТВЕННЫЕ</a:t>
          </a:r>
        </a:p>
        <a:p>
          <a:pPr lvl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- в том числе при продаже имущества  (в размере дохода, не превышающего 1 000 000 рублей)</a:t>
          </a:r>
        </a:p>
      </dsp:txBody>
      <dsp:txXfrm>
        <a:off x="558395" y="5306827"/>
        <a:ext cx="4085612" cy="787966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>
          <a:off x="-39604" y="-15607"/>
          <a:ext cx="792087" cy="49505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9F764-513A-4BE3-97EF-74ADBD292242}">
      <dsp:nvSpPr>
        <dsp:cNvPr id="0" name=""/>
        <dsp:cNvSpPr/>
      </dsp:nvSpPr>
      <dsp:spPr>
        <a:xfrm>
          <a:off x="564758" y="84789"/>
          <a:ext cx="58614" cy="586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73880"/>
          <a:ext cx="792087" cy="44578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1059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105,3%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3880"/>
        <a:ext cx="792087" cy="44578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>
          <a:off x="-39604" y="81009"/>
          <a:ext cx="792087" cy="49505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9F764-513A-4BE3-97EF-74ADBD292242}">
      <dsp:nvSpPr>
        <dsp:cNvPr id="0" name=""/>
        <dsp:cNvSpPr/>
      </dsp:nvSpPr>
      <dsp:spPr>
        <a:xfrm>
          <a:off x="554461" y="208823"/>
          <a:ext cx="58614" cy="586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130281"/>
          <a:ext cx="792087" cy="44578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1059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105,8%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30281"/>
        <a:ext cx="792087" cy="445782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59CFF4-6F54-4621-A9E5-91CA48C4F79D}">
      <dsp:nvSpPr>
        <dsp:cNvPr id="0" name=""/>
        <dsp:cNvSpPr/>
      </dsp:nvSpPr>
      <dsp:spPr>
        <a:xfrm rot="5400000">
          <a:off x="-158440" y="155484"/>
          <a:ext cx="1024128" cy="71688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endParaRPr lang="ru-RU" sz="1800" kern="1200" dirty="0"/>
        </a:p>
      </dsp:txBody>
      <dsp:txXfrm rot="5400000">
        <a:off x="-158440" y="155484"/>
        <a:ext cx="1024128" cy="716889"/>
      </dsp:txXfrm>
    </dsp:sp>
    <dsp:sp modelId="{FFDA3055-B814-4A2B-BE46-4645FFFD958D}">
      <dsp:nvSpPr>
        <dsp:cNvPr id="0" name=""/>
        <dsp:cNvSpPr/>
      </dsp:nvSpPr>
      <dsp:spPr>
        <a:xfrm rot="5400000">
          <a:off x="2073010" y="-1359075"/>
          <a:ext cx="665683" cy="3387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 доходов физических лиц, уплачиваемых налоговыми агентами – </a:t>
          </a:r>
          <a:r>
            <a:rPr lang="ru-RU" sz="1100" b="1" kern="1200" dirty="0" smtClean="0"/>
            <a:t>по ставкам 9, 13, 30, 35 процентов</a:t>
          </a:r>
          <a:endParaRPr lang="ru-RU" sz="1100" b="1" kern="1200" dirty="0"/>
        </a:p>
      </dsp:txBody>
      <dsp:txXfrm rot="5400000">
        <a:off x="2073010" y="-1359075"/>
        <a:ext cx="665683" cy="3387566"/>
      </dsp:txXfrm>
    </dsp:sp>
    <dsp:sp modelId="{0AB43BE4-B3F3-476D-9CF0-AF4872D62B7D}">
      <dsp:nvSpPr>
        <dsp:cNvPr id="0" name=""/>
        <dsp:cNvSpPr/>
      </dsp:nvSpPr>
      <dsp:spPr>
        <a:xfrm rot="5400000">
          <a:off x="-148798" y="964060"/>
          <a:ext cx="1024128" cy="736174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endParaRPr lang="ru-RU" sz="1800" kern="1200" dirty="0"/>
        </a:p>
      </dsp:txBody>
      <dsp:txXfrm rot="5400000">
        <a:off x="-148798" y="964060"/>
        <a:ext cx="1024128" cy="736174"/>
      </dsp:txXfrm>
    </dsp:sp>
    <dsp:sp modelId="{E776C95E-AF78-41A6-B52B-CCBD6D8889B7}">
      <dsp:nvSpPr>
        <dsp:cNvPr id="0" name=""/>
        <dsp:cNvSpPr/>
      </dsp:nvSpPr>
      <dsp:spPr>
        <a:xfrm rot="5400000">
          <a:off x="2082652" y="-540857"/>
          <a:ext cx="665683" cy="3387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 доходов физических лиц, уплачиваемых индивидуальными предпринимателями –                  </a:t>
          </a:r>
          <a:r>
            <a:rPr lang="ru-RU" sz="1100" b="1" kern="1200" dirty="0" smtClean="0"/>
            <a:t>по ставке 13 процентов</a:t>
          </a:r>
          <a:endParaRPr lang="ru-RU" sz="1100" b="1" kern="1200" dirty="0"/>
        </a:p>
      </dsp:txBody>
      <dsp:txXfrm rot="5400000">
        <a:off x="2082652" y="-540857"/>
        <a:ext cx="665683" cy="3387566"/>
      </dsp:txXfrm>
    </dsp:sp>
    <dsp:sp modelId="{964EE273-4F75-486E-8DDB-9124A2344656}">
      <dsp:nvSpPr>
        <dsp:cNvPr id="0" name=""/>
        <dsp:cNvSpPr/>
      </dsp:nvSpPr>
      <dsp:spPr>
        <a:xfrm rot="5400000">
          <a:off x="-148798" y="1782279"/>
          <a:ext cx="1024128" cy="736174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endParaRPr lang="ru-RU" sz="1800" kern="1200" dirty="0"/>
        </a:p>
      </dsp:txBody>
      <dsp:txXfrm rot="5400000">
        <a:off x="-148798" y="1782279"/>
        <a:ext cx="1024128" cy="736174"/>
      </dsp:txXfrm>
    </dsp:sp>
    <dsp:sp modelId="{B0A3F79D-D95B-43D3-9AC1-F3C910F21951}">
      <dsp:nvSpPr>
        <dsp:cNvPr id="0" name=""/>
        <dsp:cNvSpPr/>
      </dsp:nvSpPr>
      <dsp:spPr>
        <a:xfrm rot="5400000">
          <a:off x="2082652" y="277360"/>
          <a:ext cx="665683" cy="33875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 доходов физических лиц в соответствии со ст. 228 Налогового кодекса Российской Федерации –           </a:t>
          </a:r>
          <a:r>
            <a:rPr lang="ru-RU" sz="1100" b="1" kern="1200" dirty="0" smtClean="0"/>
            <a:t>по ставке 13 процентов</a:t>
          </a:r>
          <a:endParaRPr lang="ru-RU" sz="1100" b="1" kern="1200" dirty="0"/>
        </a:p>
      </dsp:txBody>
      <dsp:txXfrm rot="5400000">
        <a:off x="2082652" y="277360"/>
        <a:ext cx="665683" cy="3387566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 rot="796364">
          <a:off x="-26140" y="165686"/>
          <a:ext cx="756592" cy="472870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</dsp:sp>
    <dsp:sp modelId="{9FE9F764-513A-4BE3-97EF-74ADBD292242}">
      <dsp:nvSpPr>
        <dsp:cNvPr id="0" name=""/>
        <dsp:cNvSpPr/>
      </dsp:nvSpPr>
      <dsp:spPr>
        <a:xfrm>
          <a:off x="605273" y="378296"/>
          <a:ext cx="55987" cy="55987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340568"/>
          <a:ext cx="756592" cy="49168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9667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100,0%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40568"/>
        <a:ext cx="756592" cy="491682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 rot="496824">
          <a:off x="0" y="44555"/>
          <a:ext cx="648071" cy="405044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</dsp:sp>
    <dsp:sp modelId="{9FE9F764-513A-4BE3-97EF-74ADBD292242}">
      <dsp:nvSpPr>
        <dsp:cNvPr id="0" name=""/>
        <dsp:cNvSpPr/>
      </dsp:nvSpPr>
      <dsp:spPr>
        <a:xfrm>
          <a:off x="504056" y="144016"/>
          <a:ext cx="47957" cy="479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144015"/>
          <a:ext cx="648071" cy="421158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5412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103,0%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44015"/>
        <a:ext cx="648071" cy="421158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 rot="986115">
          <a:off x="-39604" y="-15607"/>
          <a:ext cx="792087" cy="49505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9F764-513A-4BE3-97EF-74ADBD292242}">
      <dsp:nvSpPr>
        <dsp:cNvPr id="0" name=""/>
        <dsp:cNvSpPr/>
      </dsp:nvSpPr>
      <dsp:spPr>
        <a:xfrm>
          <a:off x="564758" y="84789"/>
          <a:ext cx="58614" cy="586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73077"/>
          <a:ext cx="792087" cy="445782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1059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112,5%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3077"/>
        <a:ext cx="792087" cy="445782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1370FE-7E4A-41FC-9CFA-ACA05A43076C}">
      <dsp:nvSpPr>
        <dsp:cNvPr id="0" name=""/>
        <dsp:cNvSpPr/>
      </dsp:nvSpPr>
      <dsp:spPr>
        <a:xfrm>
          <a:off x="744133" y="695108"/>
          <a:ext cx="3947997" cy="1307156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От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кадастровой стоимости земель в отношении земельных участков, занятых жилищным фондом, личным подсобным хозяйством, гаражами</a:t>
          </a:r>
        </a:p>
      </dsp:txBody>
      <dsp:txXfrm>
        <a:off x="1375813" y="695108"/>
        <a:ext cx="3316317" cy="1307156"/>
      </dsp:txXfrm>
    </dsp:sp>
    <dsp:sp modelId="{EF19A231-3ADB-49CD-93A7-A19A7FEFE7E5}">
      <dsp:nvSpPr>
        <dsp:cNvPr id="0" name=""/>
        <dsp:cNvSpPr/>
      </dsp:nvSpPr>
      <dsp:spPr>
        <a:xfrm>
          <a:off x="119421" y="309462"/>
          <a:ext cx="1147161" cy="114972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Ставка налога </a:t>
          </a:r>
          <a:r>
            <a:rPr lang="en-US" sz="1900" kern="1200" dirty="0" smtClean="0"/>
            <a:t>0,</a:t>
          </a:r>
          <a:r>
            <a:rPr lang="ru-RU" sz="1900" kern="1200" dirty="0" smtClean="0"/>
            <a:t>1 %</a:t>
          </a:r>
          <a:endParaRPr lang="ru-RU" sz="1900" kern="1200" dirty="0"/>
        </a:p>
      </dsp:txBody>
      <dsp:txXfrm>
        <a:off x="119421" y="309462"/>
        <a:ext cx="1147161" cy="11497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7FD685-B940-429F-98BE-8F1900B02618}">
      <dsp:nvSpPr>
        <dsp:cNvPr id="0" name=""/>
        <dsp:cNvSpPr/>
      </dsp:nvSpPr>
      <dsp:spPr>
        <a:xfrm>
          <a:off x="4018356" y="648229"/>
          <a:ext cx="2103865" cy="4323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809"/>
              </a:lnTo>
              <a:lnTo>
                <a:pt x="2103865" y="293809"/>
              </a:lnTo>
              <a:lnTo>
                <a:pt x="2103865" y="43230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26BCD-E4F6-42A0-8066-9B830D9EAF55}">
      <dsp:nvSpPr>
        <dsp:cNvPr id="0" name=""/>
        <dsp:cNvSpPr/>
      </dsp:nvSpPr>
      <dsp:spPr>
        <a:xfrm>
          <a:off x="4023761" y="2281995"/>
          <a:ext cx="2546304" cy="4148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341"/>
              </a:lnTo>
              <a:lnTo>
                <a:pt x="2546304" y="276341"/>
              </a:lnTo>
              <a:lnTo>
                <a:pt x="2546304" y="41483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9AFE23-783A-439D-8539-CE5D051FEDD0}">
      <dsp:nvSpPr>
        <dsp:cNvPr id="0" name=""/>
        <dsp:cNvSpPr/>
      </dsp:nvSpPr>
      <dsp:spPr>
        <a:xfrm>
          <a:off x="3974064" y="2281995"/>
          <a:ext cx="91440" cy="387735"/>
        </a:xfrm>
        <a:custGeom>
          <a:avLst/>
          <a:gdLst/>
          <a:ahLst/>
          <a:cxnLst/>
          <a:rect l="0" t="0" r="0" b="0"/>
          <a:pathLst>
            <a:path>
              <a:moveTo>
                <a:pt x="49696" y="0"/>
              </a:moveTo>
              <a:lnTo>
                <a:pt x="49696" y="249237"/>
              </a:lnTo>
              <a:lnTo>
                <a:pt x="45720" y="249237"/>
              </a:lnTo>
              <a:lnTo>
                <a:pt x="45720" y="38773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AA53A9-BAE6-4D79-B7DF-3CB4596332F0}">
      <dsp:nvSpPr>
        <dsp:cNvPr id="0" name=""/>
        <dsp:cNvSpPr/>
      </dsp:nvSpPr>
      <dsp:spPr>
        <a:xfrm>
          <a:off x="1252231" y="2281995"/>
          <a:ext cx="2771530" cy="382305"/>
        </a:xfrm>
        <a:custGeom>
          <a:avLst/>
          <a:gdLst/>
          <a:ahLst/>
          <a:cxnLst/>
          <a:rect l="0" t="0" r="0" b="0"/>
          <a:pathLst>
            <a:path>
              <a:moveTo>
                <a:pt x="2771530" y="0"/>
              </a:moveTo>
              <a:lnTo>
                <a:pt x="2771530" y="243807"/>
              </a:lnTo>
              <a:lnTo>
                <a:pt x="0" y="243807"/>
              </a:lnTo>
              <a:lnTo>
                <a:pt x="0" y="38230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B4C-B2DA-49BF-A502-521820BA9A32}">
      <dsp:nvSpPr>
        <dsp:cNvPr id="0" name=""/>
        <dsp:cNvSpPr/>
      </dsp:nvSpPr>
      <dsp:spPr>
        <a:xfrm>
          <a:off x="3972636" y="648229"/>
          <a:ext cx="91440" cy="452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3774"/>
              </a:lnTo>
              <a:lnTo>
                <a:pt x="51124" y="313774"/>
              </a:lnTo>
              <a:lnTo>
                <a:pt x="51124" y="45227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B747FD-4554-446B-93BD-87E683CA6E8A}">
      <dsp:nvSpPr>
        <dsp:cNvPr id="0" name=""/>
        <dsp:cNvSpPr/>
      </dsp:nvSpPr>
      <dsp:spPr>
        <a:xfrm>
          <a:off x="1774563" y="648229"/>
          <a:ext cx="2243792" cy="432307"/>
        </a:xfrm>
        <a:custGeom>
          <a:avLst/>
          <a:gdLst/>
          <a:ahLst/>
          <a:cxnLst/>
          <a:rect l="0" t="0" r="0" b="0"/>
          <a:pathLst>
            <a:path>
              <a:moveTo>
                <a:pt x="2243792" y="0"/>
              </a:moveTo>
              <a:lnTo>
                <a:pt x="2243792" y="293809"/>
              </a:lnTo>
              <a:lnTo>
                <a:pt x="0" y="293809"/>
              </a:lnTo>
              <a:lnTo>
                <a:pt x="0" y="43230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1EAF7-4C20-4DA2-8FB1-BD9AE1B5540C}">
      <dsp:nvSpPr>
        <dsp:cNvPr id="0" name=""/>
        <dsp:cNvSpPr/>
      </dsp:nvSpPr>
      <dsp:spPr>
        <a:xfrm>
          <a:off x="2704660" y="110455"/>
          <a:ext cx="2627391" cy="5377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42BE73-E064-4D39-97DB-1766E76FF99E}">
      <dsp:nvSpPr>
        <dsp:cNvPr id="0" name=""/>
        <dsp:cNvSpPr/>
      </dsp:nvSpPr>
      <dsp:spPr>
        <a:xfrm>
          <a:off x="2870775" y="268263"/>
          <a:ext cx="2627391" cy="5377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ВИДЫ БЮДЖЕТОВ</a:t>
          </a:r>
        </a:p>
      </dsp:txBody>
      <dsp:txXfrm>
        <a:off x="2870775" y="268263"/>
        <a:ext cx="2627391" cy="537773"/>
      </dsp:txXfrm>
    </dsp:sp>
    <dsp:sp modelId="{C6F1ACFE-0F1A-4D3E-8C60-EE9B96194479}">
      <dsp:nvSpPr>
        <dsp:cNvPr id="0" name=""/>
        <dsp:cNvSpPr/>
      </dsp:nvSpPr>
      <dsp:spPr>
        <a:xfrm>
          <a:off x="889268" y="1080536"/>
          <a:ext cx="1770590" cy="1181494"/>
        </a:xfrm>
        <a:prstGeom prst="smileyFac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006436-B7D9-42FB-A1F6-DCF3BC3626E8}">
      <dsp:nvSpPr>
        <dsp:cNvPr id="0" name=""/>
        <dsp:cNvSpPr/>
      </dsp:nvSpPr>
      <dsp:spPr>
        <a:xfrm>
          <a:off x="1055382" y="1238344"/>
          <a:ext cx="1770590" cy="1181494"/>
        </a:xfrm>
        <a:prstGeom prst="smileyFac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БЮДЖЕТЫ СЕМЕЙ</a:t>
          </a:r>
          <a:endParaRPr lang="ru-RU" sz="15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55382" y="1238344"/>
        <a:ext cx="1770590" cy="1181494"/>
      </dsp:txXfrm>
    </dsp:sp>
    <dsp:sp modelId="{E0980339-413E-46BC-A9BA-7921E071E768}">
      <dsp:nvSpPr>
        <dsp:cNvPr id="0" name=""/>
        <dsp:cNvSpPr/>
      </dsp:nvSpPr>
      <dsp:spPr>
        <a:xfrm>
          <a:off x="3138465" y="1100500"/>
          <a:ext cx="1770590" cy="1181494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42AFCA-F71D-4AC3-8F59-84D9B051B229}">
      <dsp:nvSpPr>
        <dsp:cNvPr id="0" name=""/>
        <dsp:cNvSpPr/>
      </dsp:nvSpPr>
      <dsp:spPr>
        <a:xfrm>
          <a:off x="3304579" y="1258309"/>
          <a:ext cx="1770590" cy="1181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БЮДЖЕТЫ ПУБЛИЧНО-ПРАВОВЫХ ОБРАЗОВАНИЙ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04579" y="1258309"/>
        <a:ext cx="1770590" cy="1181494"/>
      </dsp:txXfrm>
    </dsp:sp>
    <dsp:sp modelId="{516C5676-B97C-4530-8B0E-6187E0530647}">
      <dsp:nvSpPr>
        <dsp:cNvPr id="0" name=""/>
        <dsp:cNvSpPr/>
      </dsp:nvSpPr>
      <dsp:spPr>
        <a:xfrm>
          <a:off x="72004" y="2664300"/>
          <a:ext cx="2360453" cy="207795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C044EA-4419-40AB-B814-BC730DE6F961}">
      <dsp:nvSpPr>
        <dsp:cNvPr id="0" name=""/>
        <dsp:cNvSpPr/>
      </dsp:nvSpPr>
      <dsp:spPr>
        <a:xfrm>
          <a:off x="238118" y="2822109"/>
          <a:ext cx="2360453" cy="207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РОССИЙСКОЙ ФЕДЕРАЦИИ (федеральный бюджет, бюджеты государственных внебюджетных фондов)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8118" y="2822109"/>
        <a:ext cx="2360453" cy="2077958"/>
      </dsp:txXfrm>
    </dsp:sp>
    <dsp:sp modelId="{3D3B1777-9DB2-4D4B-A39D-64B5ABE9A1C3}">
      <dsp:nvSpPr>
        <dsp:cNvPr id="0" name=""/>
        <dsp:cNvSpPr/>
      </dsp:nvSpPr>
      <dsp:spPr>
        <a:xfrm>
          <a:off x="2839557" y="2669730"/>
          <a:ext cx="2360453" cy="207795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E170B-1A4C-43F3-8292-3188A96A5958}">
      <dsp:nvSpPr>
        <dsp:cNvPr id="0" name=""/>
        <dsp:cNvSpPr/>
      </dsp:nvSpPr>
      <dsp:spPr>
        <a:xfrm>
          <a:off x="3005671" y="2827539"/>
          <a:ext cx="2360453" cy="207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СУБЪЕКТОВ РОССИЙСКОЙ ФЕДЕРАЦИИ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(региональные бюджеты, бюджеты территориальных фондов обязательного медицинского страхования)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05671" y="2827539"/>
        <a:ext cx="2360453" cy="2077958"/>
      </dsp:txXfrm>
    </dsp:sp>
    <dsp:sp modelId="{53995E27-52CB-4271-BF71-CB84933C8359}">
      <dsp:nvSpPr>
        <dsp:cNvPr id="0" name=""/>
        <dsp:cNvSpPr/>
      </dsp:nvSpPr>
      <dsp:spPr>
        <a:xfrm>
          <a:off x="5389838" y="2696834"/>
          <a:ext cx="2360453" cy="207795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BDFFBE-1661-45E2-B9E6-B8BA994EBA72}">
      <dsp:nvSpPr>
        <dsp:cNvPr id="0" name=""/>
        <dsp:cNvSpPr/>
      </dsp:nvSpPr>
      <dsp:spPr>
        <a:xfrm>
          <a:off x="5555952" y="2854643"/>
          <a:ext cx="2360453" cy="207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МУНИЦИПАЛЬНЫХ ОБРАЗОВАНИЙ (местные бюджеты)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55952" y="2854643"/>
        <a:ext cx="2360453" cy="2077958"/>
      </dsp:txXfrm>
    </dsp:sp>
    <dsp:sp modelId="{4E82C1FF-88B4-46B1-A867-3B1AE38AF34E}">
      <dsp:nvSpPr>
        <dsp:cNvPr id="0" name=""/>
        <dsp:cNvSpPr/>
      </dsp:nvSpPr>
      <dsp:spPr>
        <a:xfrm>
          <a:off x="5094906" y="1080536"/>
          <a:ext cx="2054631" cy="1181494"/>
        </a:xfrm>
        <a:prstGeom prst="trapezoid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9E74F7-296A-4977-9604-096B3A24CE8B}">
      <dsp:nvSpPr>
        <dsp:cNvPr id="0" name=""/>
        <dsp:cNvSpPr/>
      </dsp:nvSpPr>
      <dsp:spPr>
        <a:xfrm>
          <a:off x="5261020" y="1238344"/>
          <a:ext cx="2054631" cy="1181494"/>
        </a:xfrm>
        <a:prstGeom prst="trapezoid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БЮДЖЕТЫ ОРГАНИЗАЦИЙ</a:t>
          </a:r>
        </a:p>
      </dsp:txBody>
      <dsp:txXfrm>
        <a:off x="5261020" y="1238344"/>
        <a:ext cx="2054631" cy="1181494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 rot="987126">
          <a:off x="-25404" y="-21114"/>
          <a:ext cx="831731" cy="51983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9F764-513A-4BE3-97EF-74ADBD292242}">
      <dsp:nvSpPr>
        <dsp:cNvPr id="0" name=""/>
        <dsp:cNvSpPr/>
      </dsp:nvSpPr>
      <dsp:spPr>
        <a:xfrm>
          <a:off x="609206" y="84307"/>
          <a:ext cx="61548" cy="61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16182" y="72852"/>
          <a:ext cx="831731" cy="468093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2613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100%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182" y="72852"/>
        <a:ext cx="831731" cy="468093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EF57B7-B71F-4D17-94CB-4D8665F254FA}">
      <dsp:nvSpPr>
        <dsp:cNvPr id="0" name=""/>
        <dsp:cNvSpPr/>
      </dsp:nvSpPr>
      <dsp:spPr>
        <a:xfrm>
          <a:off x="1188418" y="0"/>
          <a:ext cx="3187913" cy="4421088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860B3B-D848-4A3B-871E-6F5BC8130956}">
      <dsp:nvSpPr>
        <dsp:cNvPr id="0" name=""/>
        <dsp:cNvSpPr/>
      </dsp:nvSpPr>
      <dsp:spPr>
        <a:xfrm>
          <a:off x="2808325" y="1105535"/>
          <a:ext cx="2742896" cy="331555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Государственная пошлина за совершение нотариальных действий должностными  лицами органов местного самоуправления, уполномоченными в соответствии с законодательными актами Российской Федерации на совершение нотариальных действий (сумма платежа (перерасчеты, недоимка и задолженность по  соответствующему платежу, в том числе по отмененному))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08325" y="1105535"/>
        <a:ext cx="2742896" cy="3315552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 rot="21208344">
          <a:off x="-18909" y="-34478"/>
          <a:ext cx="585710" cy="366069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9FE9F764-513A-4BE3-97EF-74ADBD292242}">
      <dsp:nvSpPr>
        <dsp:cNvPr id="0" name=""/>
        <dsp:cNvSpPr/>
      </dsp:nvSpPr>
      <dsp:spPr>
        <a:xfrm>
          <a:off x="390474" y="83332"/>
          <a:ext cx="43342" cy="433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0"/>
          <a:ext cx="585710" cy="564343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2966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102,3%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585710" cy="564343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229DA9-69C2-4BFB-A8A6-B2CBDA3E1420}">
      <dsp:nvSpPr>
        <dsp:cNvPr id="0" name=""/>
        <dsp:cNvSpPr/>
      </dsp:nvSpPr>
      <dsp:spPr>
        <a:xfrm rot="21389334">
          <a:off x="-13257" y="-22733"/>
          <a:ext cx="728463" cy="455289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9FE9F764-513A-4BE3-97EF-74ADBD292242}">
      <dsp:nvSpPr>
        <dsp:cNvPr id="0" name=""/>
        <dsp:cNvSpPr/>
      </dsp:nvSpPr>
      <dsp:spPr>
        <a:xfrm>
          <a:off x="485642" y="97779"/>
          <a:ext cx="53906" cy="539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22D3AE-5E53-4364-B4F5-711F518D2380}">
      <dsp:nvSpPr>
        <dsp:cNvPr id="0" name=""/>
        <dsp:cNvSpPr/>
      </dsp:nvSpPr>
      <dsp:spPr>
        <a:xfrm>
          <a:off x="0" y="0"/>
          <a:ext cx="728463" cy="515695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564" bIns="0" numCol="1" spcCol="1270" anchor="t" anchorCtr="0">
          <a:noAutofit/>
        </a:bodyPr>
        <a:lstStyle/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 smtClean="0"/>
        </a:p>
        <a:p>
          <a:pPr lvl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Times New Roman" pitchFamily="18" charset="0"/>
              <a:cs typeface="Times New Roman" pitchFamily="18" charset="0"/>
            </a:rPr>
            <a:t>102,4%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728463" cy="51569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882B8D-1106-4A3E-8B94-4C19C5F84450}">
      <dsp:nvSpPr>
        <dsp:cNvPr id="0" name=""/>
        <dsp:cNvSpPr/>
      </dsp:nvSpPr>
      <dsp:spPr>
        <a:xfrm>
          <a:off x="0" y="0"/>
          <a:ext cx="4536503" cy="453650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8BFCE3-91A3-45ED-A5A8-89C24E6940A1}">
      <dsp:nvSpPr>
        <dsp:cNvPr id="0" name=""/>
        <dsp:cNvSpPr/>
      </dsp:nvSpPr>
      <dsp:spPr>
        <a:xfrm>
          <a:off x="2268251" y="0"/>
          <a:ext cx="5518490" cy="45365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Прогнозе социально-экономического развития</a:t>
          </a:r>
        </a:p>
      </dsp:txBody>
      <dsp:txXfrm>
        <a:off x="2268251" y="0"/>
        <a:ext cx="5518490" cy="1360954"/>
      </dsp:txXfrm>
    </dsp:sp>
    <dsp:sp modelId="{D4641024-AD52-40D5-831E-4FB25402BA94}">
      <dsp:nvSpPr>
        <dsp:cNvPr id="0" name=""/>
        <dsp:cNvSpPr/>
      </dsp:nvSpPr>
      <dsp:spPr>
        <a:xfrm>
          <a:off x="793889" y="1360954"/>
          <a:ext cx="2948724" cy="294872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C5D285-0DC9-4BC0-872E-994CA6AD8AE8}">
      <dsp:nvSpPr>
        <dsp:cNvPr id="0" name=""/>
        <dsp:cNvSpPr/>
      </dsp:nvSpPr>
      <dsp:spPr>
        <a:xfrm>
          <a:off x="2244246" y="1302421"/>
          <a:ext cx="5518490" cy="29487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Основных направлениях бюджетной и налоговой политики</a:t>
          </a:r>
        </a:p>
      </dsp:txBody>
      <dsp:txXfrm>
        <a:off x="2244246" y="1302421"/>
        <a:ext cx="5518490" cy="1360949"/>
      </dsp:txXfrm>
    </dsp:sp>
    <dsp:sp modelId="{F8521D59-C398-472D-8019-C39002A5BBC0}">
      <dsp:nvSpPr>
        <dsp:cNvPr id="0" name=""/>
        <dsp:cNvSpPr/>
      </dsp:nvSpPr>
      <dsp:spPr>
        <a:xfrm>
          <a:off x="1587777" y="2721903"/>
          <a:ext cx="1360949" cy="136094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639419-00BF-4345-BB6B-6230C84C598B}">
      <dsp:nvSpPr>
        <dsp:cNvPr id="0" name=""/>
        <dsp:cNvSpPr/>
      </dsp:nvSpPr>
      <dsp:spPr>
        <a:xfrm>
          <a:off x="2268251" y="2721903"/>
          <a:ext cx="5518490" cy="13609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Муниципальных программах</a:t>
          </a:r>
        </a:p>
      </dsp:txBody>
      <dsp:txXfrm>
        <a:off x="2268251" y="2721903"/>
        <a:ext cx="5518490" cy="136094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97B471-5CBA-42D3-8E47-99A3105D6A4D}">
      <dsp:nvSpPr>
        <dsp:cNvPr id="0" name=""/>
        <dsp:cNvSpPr/>
      </dsp:nvSpPr>
      <dsp:spPr>
        <a:xfrm>
          <a:off x="1118825" y="-409468"/>
          <a:ext cx="5539213" cy="5539213"/>
        </a:xfrm>
        <a:prstGeom prst="circularArrow">
          <a:avLst>
            <a:gd name="adj1" fmla="val 5274"/>
            <a:gd name="adj2" fmla="val 312630"/>
            <a:gd name="adj3" fmla="val 13132934"/>
            <a:gd name="adj4" fmla="val 17802762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689BD-1DDC-4CFD-A0DC-D91CBE7334A8}">
      <dsp:nvSpPr>
        <dsp:cNvPr id="0" name=""/>
        <dsp:cNvSpPr/>
      </dsp:nvSpPr>
      <dsp:spPr>
        <a:xfrm>
          <a:off x="2232244" y="1135"/>
          <a:ext cx="3312374" cy="10480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Рассмотрение проекта бюджета очередного года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32244" y="1135"/>
        <a:ext cx="3312374" cy="1048053"/>
      </dsp:txXfrm>
    </dsp:sp>
    <dsp:sp modelId="{3BF2D202-6AD6-4194-882F-11A6EC6D9796}">
      <dsp:nvSpPr>
        <dsp:cNvPr id="0" name=""/>
        <dsp:cNvSpPr/>
      </dsp:nvSpPr>
      <dsp:spPr>
        <a:xfrm>
          <a:off x="4895703" y="1418117"/>
          <a:ext cx="2660778" cy="1048053"/>
        </a:xfrm>
        <a:prstGeom prst="roundRect">
          <a:avLst/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Утверждение бюджета очередного года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5703" y="1418117"/>
        <a:ext cx="2660778" cy="1048053"/>
      </dsp:txXfrm>
    </dsp:sp>
    <dsp:sp modelId="{24CF9173-E9BD-4134-B3E6-7EDCE77228D2}">
      <dsp:nvSpPr>
        <dsp:cNvPr id="0" name=""/>
        <dsp:cNvSpPr/>
      </dsp:nvSpPr>
      <dsp:spPr>
        <a:xfrm>
          <a:off x="4818625" y="2976577"/>
          <a:ext cx="2814947" cy="1048053"/>
        </a:xfrm>
        <a:prstGeom prst="roundRect">
          <a:avLst/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Исполнение бюджета в текущем году</a:t>
          </a:r>
        </a:p>
      </dsp:txBody>
      <dsp:txXfrm>
        <a:off x="4818625" y="2976577"/>
        <a:ext cx="2814947" cy="1048053"/>
      </dsp:txXfrm>
    </dsp:sp>
    <dsp:sp modelId="{0B188EE9-A90D-4735-8478-70E6B913723A}">
      <dsp:nvSpPr>
        <dsp:cNvPr id="0" name=""/>
        <dsp:cNvSpPr/>
      </dsp:nvSpPr>
      <dsp:spPr>
        <a:xfrm>
          <a:off x="2235760" y="4320472"/>
          <a:ext cx="3236851" cy="1048053"/>
        </a:xfrm>
        <a:prstGeom prst="roundRect">
          <a:avLst/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Формирование отчета об исполнении бюджета предыдущего года</a:t>
          </a:r>
        </a:p>
      </dsp:txBody>
      <dsp:txXfrm>
        <a:off x="2235760" y="4320472"/>
        <a:ext cx="3236851" cy="1048053"/>
      </dsp:txXfrm>
    </dsp:sp>
    <dsp:sp modelId="{A9AC0765-B750-4E69-AFC2-1774F7F1C5C7}">
      <dsp:nvSpPr>
        <dsp:cNvPr id="0" name=""/>
        <dsp:cNvSpPr/>
      </dsp:nvSpPr>
      <dsp:spPr>
        <a:xfrm>
          <a:off x="65374" y="2976563"/>
          <a:ext cx="2814947" cy="1048053"/>
        </a:xfrm>
        <a:prstGeom prst="roundRect">
          <a:avLst/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Утверждение отчета об исполнении бюджета предыдущего года</a:t>
          </a:r>
        </a:p>
      </dsp:txBody>
      <dsp:txXfrm>
        <a:off x="65374" y="2976563"/>
        <a:ext cx="2814947" cy="1048053"/>
      </dsp:txXfrm>
    </dsp:sp>
    <dsp:sp modelId="{0B789582-942C-4CED-95DC-A45D7562197D}">
      <dsp:nvSpPr>
        <dsp:cNvPr id="0" name=""/>
        <dsp:cNvSpPr/>
      </dsp:nvSpPr>
      <dsp:spPr>
        <a:xfrm>
          <a:off x="142468" y="1418135"/>
          <a:ext cx="2660778" cy="1048053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Составление проекта бюджета очередного года</a:t>
          </a:r>
        </a:p>
      </dsp:txBody>
      <dsp:txXfrm>
        <a:off x="142468" y="1418135"/>
        <a:ext cx="2660778" cy="104805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227BB2-3290-47B0-8A2A-25BEFDD21DB9}">
      <dsp:nvSpPr>
        <dsp:cNvPr id="0" name=""/>
        <dsp:cNvSpPr/>
      </dsp:nvSpPr>
      <dsp:spPr>
        <a:xfrm>
          <a:off x="0" y="199318"/>
          <a:ext cx="8424936" cy="60637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29108" rIns="65386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Определение основных подходов к формированию бюджета муниципального образования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</a:t>
          </a:r>
          <a:endParaRPr lang="ru-RU" sz="1100" kern="1200" dirty="0"/>
        </a:p>
      </dsp:txBody>
      <dsp:txXfrm>
        <a:off x="0" y="199318"/>
        <a:ext cx="8424936" cy="606375"/>
      </dsp:txXfrm>
    </dsp:sp>
    <dsp:sp modelId="{60C39985-CFAD-4F05-AF04-74B3D1E8B961}">
      <dsp:nvSpPr>
        <dsp:cNvPr id="0" name=""/>
        <dsp:cNvSpPr/>
      </dsp:nvSpPr>
      <dsp:spPr>
        <a:xfrm>
          <a:off x="421246" y="101259"/>
          <a:ext cx="2481118" cy="2604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ИЮЛЬ</a:t>
          </a:r>
          <a:endParaRPr lang="ru-RU" sz="1600" b="1" kern="1200" baseline="0" dirty="0">
            <a:effectLst/>
          </a:endParaRPr>
        </a:p>
      </dsp:txBody>
      <dsp:txXfrm>
        <a:off x="421246" y="101259"/>
        <a:ext cx="2481118" cy="260418"/>
      </dsp:txXfrm>
    </dsp:sp>
    <dsp:sp modelId="{63A4B5DD-DCE2-4995-BC18-585CDFFA6A05}">
      <dsp:nvSpPr>
        <dsp:cNvPr id="0" name=""/>
        <dsp:cNvSpPr/>
      </dsp:nvSpPr>
      <dsp:spPr>
        <a:xfrm>
          <a:off x="0" y="963152"/>
          <a:ext cx="8424936" cy="60637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29108" rIns="65386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Основные показатели прогноза социально – экономического развития муниципального образования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 сельское поселение Первомайского района Республики Крым</a:t>
          </a:r>
          <a:endParaRPr lang="ru-RU" sz="1100" kern="1200" dirty="0"/>
        </a:p>
      </dsp:txBody>
      <dsp:txXfrm>
        <a:off x="0" y="963152"/>
        <a:ext cx="8424936" cy="606375"/>
      </dsp:txXfrm>
    </dsp:sp>
    <dsp:sp modelId="{1671FAF7-071D-4182-AA18-3039B0A004F7}">
      <dsp:nvSpPr>
        <dsp:cNvPr id="0" name=""/>
        <dsp:cNvSpPr/>
      </dsp:nvSpPr>
      <dsp:spPr>
        <a:xfrm>
          <a:off x="421246" y="865093"/>
          <a:ext cx="2481118" cy="2604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АВГУСТ</a:t>
          </a:r>
          <a:endParaRPr lang="ru-RU" sz="1600" b="1" kern="1200" baseline="0" dirty="0">
            <a:effectLst/>
          </a:endParaRPr>
        </a:p>
      </dsp:txBody>
      <dsp:txXfrm>
        <a:off x="421246" y="865093"/>
        <a:ext cx="2481118" cy="260418"/>
      </dsp:txXfrm>
    </dsp:sp>
    <dsp:sp modelId="{A99D7869-88BB-40C1-98A5-4F150B07C606}">
      <dsp:nvSpPr>
        <dsp:cNvPr id="0" name=""/>
        <dsp:cNvSpPr/>
      </dsp:nvSpPr>
      <dsp:spPr>
        <a:xfrm>
          <a:off x="0" y="1726986"/>
          <a:ext cx="8424936" cy="60637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29108" rIns="65386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Работа главных администраторов доходов и главных распорядителей бюджетных средств по подготовке и обоснованию бюджетных ассигнований</a:t>
          </a:r>
          <a:endParaRPr lang="ru-RU" sz="1100" kern="1200" dirty="0"/>
        </a:p>
      </dsp:txBody>
      <dsp:txXfrm>
        <a:off x="0" y="1726986"/>
        <a:ext cx="8424936" cy="606375"/>
      </dsp:txXfrm>
    </dsp:sp>
    <dsp:sp modelId="{F8D466E3-4C0A-4A76-ACB9-B94878EC8189}">
      <dsp:nvSpPr>
        <dsp:cNvPr id="0" name=""/>
        <dsp:cNvSpPr/>
      </dsp:nvSpPr>
      <dsp:spPr>
        <a:xfrm>
          <a:off x="421246" y="1628927"/>
          <a:ext cx="2481118" cy="2604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АВГУСТ-ОКТЯБРЬ</a:t>
          </a:r>
          <a:endParaRPr lang="ru-RU" sz="1600" b="1" kern="1200" baseline="0" dirty="0">
            <a:effectLst/>
          </a:endParaRPr>
        </a:p>
      </dsp:txBody>
      <dsp:txXfrm>
        <a:off x="421246" y="1628927"/>
        <a:ext cx="2481118" cy="260418"/>
      </dsp:txXfrm>
    </dsp:sp>
    <dsp:sp modelId="{BF511C95-0885-4B48-A3FD-DB37BB269244}">
      <dsp:nvSpPr>
        <dsp:cNvPr id="0" name=""/>
        <dsp:cNvSpPr/>
      </dsp:nvSpPr>
      <dsp:spPr>
        <a:xfrm>
          <a:off x="0" y="2490820"/>
          <a:ext cx="8424936" cy="77962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29108" rIns="65386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Внесение  проекта бюджета муниципального образования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в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Кормовской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сельский совет.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Назначение публичных слушаний по проекту бюджета на очередной финансовый год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490820"/>
        <a:ext cx="8424936" cy="779625"/>
      </dsp:txXfrm>
    </dsp:sp>
    <dsp:sp modelId="{85BE9383-F51E-4415-8592-12100F6A184D}">
      <dsp:nvSpPr>
        <dsp:cNvPr id="0" name=""/>
        <dsp:cNvSpPr/>
      </dsp:nvSpPr>
      <dsp:spPr>
        <a:xfrm>
          <a:off x="421246" y="2392761"/>
          <a:ext cx="2481118" cy="2604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НОЯБРЬ</a:t>
          </a:r>
          <a:endParaRPr lang="ru-RU" sz="1600" b="1" kern="1200" baseline="0" dirty="0">
            <a:effectLst/>
          </a:endParaRPr>
        </a:p>
      </dsp:txBody>
      <dsp:txXfrm>
        <a:off x="421246" y="2392761"/>
        <a:ext cx="2481118" cy="260418"/>
      </dsp:txXfrm>
    </dsp:sp>
    <dsp:sp modelId="{019997DB-98C4-403C-8E10-3B9E114AF3A0}">
      <dsp:nvSpPr>
        <dsp:cNvPr id="0" name=""/>
        <dsp:cNvSpPr/>
      </dsp:nvSpPr>
      <dsp:spPr>
        <a:xfrm>
          <a:off x="0" y="3352862"/>
          <a:ext cx="8424936" cy="1247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29108" rIns="65386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Рассмотрение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Кормовским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 сельским советом Первомайского района Республики Крым в </a:t>
          </a:r>
          <a:r>
            <a:rPr lang="en-US" sz="1100" b="1" kern="1200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чтении (общий объём доходов, расходов, размер дефицита бюджета сельского поселения, перечень главных администраторов доходов)  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Рассмотрение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Кормовским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сельским советом Первомайского района Республики Крым во </a:t>
          </a:r>
          <a:r>
            <a:rPr lang="en-US" sz="1100" b="1" kern="1200" dirty="0" smtClean="0">
              <a:latin typeface="Times New Roman" pitchFamily="18" charset="0"/>
              <a:cs typeface="Times New Roman" pitchFamily="18" charset="0"/>
            </a:rPr>
            <a:t>II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чтении</a:t>
          </a:r>
          <a:r>
            <a:rPr lang="en-US" sz="1100" b="1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100" b="1" i="1" kern="1200" dirty="0" smtClean="0">
              <a:latin typeface="Times New Roman" pitchFamily="18" charset="0"/>
              <a:cs typeface="Times New Roman" pitchFamily="18" charset="0"/>
            </a:rPr>
            <a:t>распределение  расходов по разделам, целевым статьям (муниципальным программам, по ведомствам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))</a:t>
          </a:r>
          <a:r>
            <a:rPr lang="en-US" sz="1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и принятие его в целом</a:t>
          </a:r>
          <a:endParaRPr lang="ru-RU" sz="1100" kern="1200" dirty="0"/>
        </a:p>
      </dsp:txBody>
      <dsp:txXfrm>
        <a:off x="0" y="3352862"/>
        <a:ext cx="8424936" cy="1247400"/>
      </dsp:txXfrm>
    </dsp:sp>
    <dsp:sp modelId="{2B0D7500-5B94-4169-8E69-3B9EBC1CDDE2}">
      <dsp:nvSpPr>
        <dsp:cNvPr id="0" name=""/>
        <dsp:cNvSpPr/>
      </dsp:nvSpPr>
      <dsp:spPr>
        <a:xfrm>
          <a:off x="421246" y="3329845"/>
          <a:ext cx="2481118" cy="2604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ДЕКАБРЬ</a:t>
          </a:r>
          <a:endParaRPr lang="ru-RU" sz="1600" b="1" kern="1200" baseline="0" dirty="0">
            <a:effectLst/>
          </a:endParaRPr>
        </a:p>
      </dsp:txBody>
      <dsp:txXfrm>
        <a:off x="421246" y="3329845"/>
        <a:ext cx="2481118" cy="260418"/>
      </dsp:txXfrm>
    </dsp:sp>
    <dsp:sp modelId="{112EBB52-4190-42EE-B439-F191D656F754}">
      <dsp:nvSpPr>
        <dsp:cNvPr id="0" name=""/>
        <dsp:cNvSpPr/>
      </dsp:nvSpPr>
      <dsp:spPr>
        <a:xfrm>
          <a:off x="0" y="4934023"/>
          <a:ext cx="8424936" cy="1186656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29108" rIns="65386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Опубликование бюджета муниципального образования </a:t>
          </a:r>
          <a:r>
            <a:rPr lang="ru-RU" sz="1100" b="1" kern="1200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в средствах массовой информации </a:t>
          </a: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на  Официальном сайте в сети Интернет (</a:t>
          </a: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/>
            </a:rPr>
            <a:t>http://pervmo.rk.gov.ru</a:t>
          </a: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в разделе «Муниципальные образования района», подраздел – </a:t>
          </a:r>
          <a:r>
            <a:rPr lang="ru-RU" sz="11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сельское поселение)</a:t>
          </a:r>
          <a:endParaRPr lang="ru-RU" sz="1100" kern="1200" dirty="0"/>
        </a:p>
      </dsp:txBody>
      <dsp:txXfrm>
        <a:off x="0" y="4934023"/>
        <a:ext cx="8424936" cy="1186656"/>
      </dsp:txXfrm>
    </dsp:sp>
    <dsp:sp modelId="{C42BF8AE-E590-456C-9FF0-B97764BE5DC0}">
      <dsp:nvSpPr>
        <dsp:cNvPr id="0" name=""/>
        <dsp:cNvSpPr/>
      </dsp:nvSpPr>
      <dsp:spPr>
        <a:xfrm>
          <a:off x="421246" y="4734704"/>
          <a:ext cx="2481118" cy="26041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КОНЕЦ ДЕКАБРЯ</a:t>
          </a:r>
          <a:endParaRPr lang="ru-RU" sz="1600" b="1" kern="1200" baseline="0" dirty="0">
            <a:effectLst/>
          </a:endParaRPr>
        </a:p>
      </dsp:txBody>
      <dsp:txXfrm>
        <a:off x="421246" y="4734704"/>
        <a:ext cx="2481118" cy="26041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D77DD2-0994-4E09-8D07-CC7F10FEA790}">
      <dsp:nvSpPr>
        <dsp:cNvPr id="0" name=""/>
        <dsp:cNvSpPr/>
      </dsp:nvSpPr>
      <dsp:spPr>
        <a:xfrm>
          <a:off x="282604" y="1753639"/>
          <a:ext cx="2027284" cy="11605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latin typeface="Times New Roman" pitchFamily="18" charset="0"/>
              <a:cs typeface="Times New Roman" pitchFamily="18" charset="0"/>
            </a:rPr>
            <a:t>Доходы бюджета</a:t>
          </a:r>
          <a:endParaRPr lang="ru-RU" sz="3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2604" y="1753639"/>
        <a:ext cx="2027284" cy="1160557"/>
      </dsp:txXfrm>
    </dsp:sp>
    <dsp:sp modelId="{EFB9C4B9-EBE6-4E9C-9082-B4BB76764147}">
      <dsp:nvSpPr>
        <dsp:cNvPr id="0" name=""/>
        <dsp:cNvSpPr/>
      </dsp:nvSpPr>
      <dsp:spPr>
        <a:xfrm rot="17761068">
          <a:off x="1744195" y="1407584"/>
          <a:ext cx="2015476" cy="41443"/>
        </a:xfrm>
        <a:custGeom>
          <a:avLst/>
          <a:gdLst/>
          <a:ahLst/>
          <a:cxnLst/>
          <a:rect l="0" t="0" r="0" b="0"/>
          <a:pathLst>
            <a:path>
              <a:moveTo>
                <a:pt x="0" y="20721"/>
              </a:moveTo>
              <a:lnTo>
                <a:pt x="2015476" y="207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 rot="17761068">
        <a:off x="2701546" y="1377919"/>
        <a:ext cx="100773" cy="100773"/>
      </dsp:txXfrm>
    </dsp:sp>
    <dsp:sp modelId="{D5A51029-59A1-4AD4-A242-F445415C9E75}">
      <dsp:nvSpPr>
        <dsp:cNvPr id="0" name=""/>
        <dsp:cNvSpPr/>
      </dsp:nvSpPr>
      <dsp:spPr>
        <a:xfrm>
          <a:off x="3193978" y="1940"/>
          <a:ext cx="4965141" cy="104150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(доходы от предусмотренных законодательством налогов и сборов)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3978" y="1940"/>
        <a:ext cx="4965141" cy="1041507"/>
      </dsp:txXfrm>
    </dsp:sp>
    <dsp:sp modelId="{971FB3A6-33E8-49AE-89F0-12E98B5D0D00}">
      <dsp:nvSpPr>
        <dsp:cNvPr id="0" name=""/>
        <dsp:cNvSpPr/>
      </dsp:nvSpPr>
      <dsp:spPr>
        <a:xfrm rot="21596476">
          <a:off x="2309888" y="2312728"/>
          <a:ext cx="911502" cy="41443"/>
        </a:xfrm>
        <a:custGeom>
          <a:avLst/>
          <a:gdLst/>
          <a:ahLst/>
          <a:cxnLst/>
          <a:rect l="0" t="0" r="0" b="0"/>
          <a:pathLst>
            <a:path>
              <a:moveTo>
                <a:pt x="0" y="20721"/>
              </a:moveTo>
              <a:lnTo>
                <a:pt x="911502" y="207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itchFamily="18" charset="0"/>
            <a:cs typeface="Times New Roman" pitchFamily="18" charset="0"/>
          </a:endParaRPr>
        </a:p>
      </dsp:txBody>
      <dsp:txXfrm rot="21596476">
        <a:off x="2742852" y="2310663"/>
        <a:ext cx="45575" cy="45575"/>
      </dsp:txXfrm>
    </dsp:sp>
    <dsp:sp modelId="{82DC5113-1764-4369-B9F4-DB95B946519D}">
      <dsp:nvSpPr>
        <dsp:cNvPr id="0" name=""/>
        <dsp:cNvSpPr/>
      </dsp:nvSpPr>
      <dsp:spPr>
        <a:xfrm>
          <a:off x="3221390" y="1242355"/>
          <a:ext cx="4965141" cy="21812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(платежи от использования муниципального имущества, аренды земли, перечисления части прибыли муниципальных унитарных предприятий, штрафов, санкций, возмещения ущерба и другие собственные поступления в бюджет, не отнесенные Налоговым кодексом РФ к налогам)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21390" y="1242355"/>
        <a:ext cx="4965141" cy="2181255"/>
      </dsp:txXfrm>
    </dsp:sp>
    <dsp:sp modelId="{E4714DEC-EFA4-4240-A879-5A1C7C632140}">
      <dsp:nvSpPr>
        <dsp:cNvPr id="0" name=""/>
        <dsp:cNvSpPr/>
      </dsp:nvSpPr>
      <dsp:spPr>
        <a:xfrm rot="3879438">
          <a:off x="1685930" y="3299109"/>
          <a:ext cx="2181794" cy="41443"/>
        </a:xfrm>
        <a:custGeom>
          <a:avLst/>
          <a:gdLst/>
          <a:ahLst/>
          <a:cxnLst/>
          <a:rect l="0" t="0" r="0" b="0"/>
          <a:pathLst>
            <a:path>
              <a:moveTo>
                <a:pt x="0" y="20721"/>
              </a:moveTo>
              <a:lnTo>
                <a:pt x="2181794" y="207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Times New Roman" pitchFamily="18" charset="0"/>
            <a:cs typeface="Times New Roman" pitchFamily="18" charset="0"/>
          </a:endParaRPr>
        </a:p>
      </dsp:txBody>
      <dsp:txXfrm rot="3879438">
        <a:off x="2722282" y="3265286"/>
        <a:ext cx="109089" cy="109089"/>
      </dsp:txXfrm>
    </dsp:sp>
    <dsp:sp modelId="{8733430F-7444-4E5B-9B81-D7E877B78F44}">
      <dsp:nvSpPr>
        <dsp:cNvPr id="0" name=""/>
        <dsp:cNvSpPr/>
      </dsp:nvSpPr>
      <dsp:spPr>
        <a:xfrm>
          <a:off x="3243766" y="3575934"/>
          <a:ext cx="4965141" cy="14596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(поступившие из бюджетов вышестоящего уровня денежные средства на безвозмездной основе, а также перечисления от юридических и физических лиц)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43766" y="3575934"/>
        <a:ext cx="4965141" cy="1459621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EB20E-D3DF-476C-B15B-54C8AB5BFB30}">
      <dsp:nvSpPr>
        <dsp:cNvPr id="0" name=""/>
        <dsp:cNvSpPr/>
      </dsp:nvSpPr>
      <dsp:spPr>
        <a:xfrm rot="10800000">
          <a:off x="917028" y="580"/>
          <a:ext cx="7000140" cy="96234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бюджетной, налоговой  политики на 2020год и плановый период 2021 и 2022годов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7028" y="580"/>
        <a:ext cx="7000140" cy="962348"/>
      </dsp:txXfrm>
    </dsp:sp>
    <dsp:sp modelId="{8CF50D41-6060-4741-9B38-1A4C74703874}">
      <dsp:nvSpPr>
        <dsp:cNvPr id="0" name=""/>
        <dsp:cNvSpPr/>
      </dsp:nvSpPr>
      <dsp:spPr>
        <a:xfrm>
          <a:off x="199266" y="12994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3B404E5-BF8B-4A59-9337-B45D6D43A42D}">
      <dsp:nvSpPr>
        <dsp:cNvPr id="0" name=""/>
        <dsp:cNvSpPr/>
      </dsp:nvSpPr>
      <dsp:spPr>
        <a:xfrm rot="10800000">
          <a:off x="910165" y="1250053"/>
          <a:ext cx="7000140" cy="962348"/>
        </a:xfrm>
        <a:prstGeom prst="homePlate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муниципального образования 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на 2020 год и плановый период  2021 и 2022 годов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0165" y="1250053"/>
        <a:ext cx="7000140" cy="962348"/>
      </dsp:txXfrm>
    </dsp:sp>
    <dsp:sp modelId="{75C503D2-161C-48D4-BBDC-1022B2F1FECC}">
      <dsp:nvSpPr>
        <dsp:cNvPr id="0" name=""/>
        <dsp:cNvSpPr/>
      </dsp:nvSpPr>
      <dsp:spPr>
        <a:xfrm>
          <a:off x="199266" y="1262611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5AB2028-A658-4C70-AD06-8CB1491CA71C}">
      <dsp:nvSpPr>
        <dsp:cNvPr id="0" name=""/>
        <dsp:cNvSpPr/>
      </dsp:nvSpPr>
      <dsp:spPr>
        <a:xfrm rot="10800000">
          <a:off x="910165" y="2499670"/>
          <a:ext cx="7000140" cy="962348"/>
        </a:xfrm>
        <a:prstGeom prst="homePlate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Законом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Республики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Крым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от 30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декабря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2015 №196-ЗРК/2015 «О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внесении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изменений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в Закон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Республики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Крым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«О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межбюджетных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отношениях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Республики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uk-UA" sz="1600" b="1" kern="1200" dirty="0" err="1" smtClean="0">
              <a:latin typeface="Times New Roman" pitchFamily="18" charset="0"/>
              <a:cs typeface="Times New Roman" pitchFamily="18" charset="0"/>
            </a:rPr>
            <a:t>Крым</a:t>
          </a:r>
          <a:r>
            <a:rPr lang="uk-UA" sz="1600" b="1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0165" y="2499670"/>
        <a:ext cx="7000140" cy="962348"/>
      </dsp:txXfrm>
    </dsp:sp>
    <dsp:sp modelId="{6C542134-E6FD-478E-95FC-9624E9B10F0C}">
      <dsp:nvSpPr>
        <dsp:cNvPr id="0" name=""/>
        <dsp:cNvSpPr/>
      </dsp:nvSpPr>
      <dsp:spPr>
        <a:xfrm>
          <a:off x="199266" y="2512228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DD9CBF-7ACC-4B98-A197-77970E9E5784}">
      <dsp:nvSpPr>
        <dsp:cNvPr id="0" name=""/>
        <dsp:cNvSpPr/>
      </dsp:nvSpPr>
      <dsp:spPr>
        <a:xfrm rot="10800000">
          <a:off x="910165" y="3749287"/>
          <a:ext cx="7000140" cy="962348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Оценка исполнения доходов бюджета муниципального образования 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Кормовское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сельское поселение Первомайского района Республики Крым за 2019 год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0165" y="3749287"/>
        <a:ext cx="7000140" cy="962348"/>
      </dsp:txXfrm>
    </dsp:sp>
    <dsp:sp modelId="{E947CB99-2FB8-4A93-8B8D-A2FE35336F3B}">
      <dsp:nvSpPr>
        <dsp:cNvPr id="0" name=""/>
        <dsp:cNvSpPr/>
      </dsp:nvSpPr>
      <dsp:spPr>
        <a:xfrm>
          <a:off x="199266" y="3749723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0ECF4D-057D-422C-8197-FBC6DCE97E6D}">
      <dsp:nvSpPr>
        <dsp:cNvPr id="0" name=""/>
        <dsp:cNvSpPr/>
      </dsp:nvSpPr>
      <dsp:spPr>
        <a:xfrm>
          <a:off x="142874" y="142877"/>
          <a:ext cx="2769986" cy="805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</dsp:txBody>
      <dsp:txXfrm>
        <a:off x="142874" y="142877"/>
        <a:ext cx="2769986" cy="805901"/>
      </dsp:txXfrm>
    </dsp:sp>
    <dsp:sp modelId="{708BC166-41A5-452E-BD76-1C78DDFDA4C2}">
      <dsp:nvSpPr>
        <dsp:cNvPr id="0" name=""/>
        <dsp:cNvSpPr/>
      </dsp:nvSpPr>
      <dsp:spPr>
        <a:xfrm>
          <a:off x="419873" y="948779"/>
          <a:ext cx="151630" cy="5190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9091"/>
              </a:lnTo>
              <a:lnTo>
                <a:pt x="151630" y="51909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314617-083F-4A28-BB59-AA2A724B7CD5}">
      <dsp:nvSpPr>
        <dsp:cNvPr id="0" name=""/>
        <dsp:cNvSpPr/>
      </dsp:nvSpPr>
      <dsp:spPr>
        <a:xfrm>
          <a:off x="571504" y="1143008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</dsp:txBody>
      <dsp:txXfrm>
        <a:off x="571504" y="1143008"/>
        <a:ext cx="2348440" cy="649724"/>
      </dsp:txXfrm>
    </dsp:sp>
    <dsp:sp modelId="{57088350-B06B-4580-BCB7-37F95E440D80}">
      <dsp:nvSpPr>
        <dsp:cNvPr id="0" name=""/>
        <dsp:cNvSpPr/>
      </dsp:nvSpPr>
      <dsp:spPr>
        <a:xfrm>
          <a:off x="419873" y="948779"/>
          <a:ext cx="151630" cy="1376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6347"/>
              </a:lnTo>
              <a:lnTo>
                <a:pt x="151630" y="137634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70962-9673-4081-A73C-8C47CFA9B8D5}">
      <dsp:nvSpPr>
        <dsp:cNvPr id="0" name=""/>
        <dsp:cNvSpPr/>
      </dsp:nvSpPr>
      <dsp:spPr>
        <a:xfrm>
          <a:off x="571504" y="2000264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90127"/>
              <a:satOff val="-487"/>
              <a:lumOff val="1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Единый сельскохозяйственный налог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504" y="2000264"/>
        <a:ext cx="2348440" cy="649724"/>
      </dsp:txXfrm>
    </dsp:sp>
    <dsp:sp modelId="{EB45A0E3-5405-4C95-BEA8-6718EAAD029C}">
      <dsp:nvSpPr>
        <dsp:cNvPr id="0" name=""/>
        <dsp:cNvSpPr/>
      </dsp:nvSpPr>
      <dsp:spPr>
        <a:xfrm>
          <a:off x="419873" y="948779"/>
          <a:ext cx="151630" cy="2233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3602"/>
              </a:lnTo>
              <a:lnTo>
                <a:pt x="151630" y="223360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001A94-158B-4E27-8ADA-251F45D4738C}">
      <dsp:nvSpPr>
        <dsp:cNvPr id="0" name=""/>
        <dsp:cNvSpPr/>
      </dsp:nvSpPr>
      <dsp:spPr>
        <a:xfrm>
          <a:off x="571504" y="2857519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780253"/>
              <a:satOff val="-973"/>
              <a:lumOff val="22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Земельный налог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504" y="2857519"/>
        <a:ext cx="2348440" cy="649724"/>
      </dsp:txXfrm>
    </dsp:sp>
    <dsp:sp modelId="{B1C4368F-0465-47D1-BA6D-B8A2B69C7CBF}">
      <dsp:nvSpPr>
        <dsp:cNvPr id="0" name=""/>
        <dsp:cNvSpPr/>
      </dsp:nvSpPr>
      <dsp:spPr>
        <a:xfrm>
          <a:off x="419873" y="948779"/>
          <a:ext cx="151630" cy="30908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0859"/>
              </a:lnTo>
              <a:lnTo>
                <a:pt x="151630" y="309085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1A214-4020-4EAD-A2B0-2E7B68F327F0}">
      <dsp:nvSpPr>
        <dsp:cNvPr id="0" name=""/>
        <dsp:cNvSpPr/>
      </dsp:nvSpPr>
      <dsp:spPr>
        <a:xfrm>
          <a:off x="571504" y="3714776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Государственная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пошлина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504" y="3714776"/>
        <a:ext cx="2348440" cy="649724"/>
      </dsp:txXfrm>
    </dsp:sp>
    <dsp:sp modelId="{880F5A73-AE42-43F5-8675-80B6499A6384}">
      <dsp:nvSpPr>
        <dsp:cNvPr id="0" name=""/>
        <dsp:cNvSpPr/>
      </dsp:nvSpPr>
      <dsp:spPr>
        <a:xfrm>
          <a:off x="419873" y="948779"/>
          <a:ext cx="156190" cy="41285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28524"/>
              </a:lnTo>
              <a:lnTo>
                <a:pt x="156190" y="412852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A42BB-4674-468C-BB0C-8C810B812DC7}">
      <dsp:nvSpPr>
        <dsp:cNvPr id="0" name=""/>
        <dsp:cNvSpPr/>
      </dsp:nvSpPr>
      <dsp:spPr>
        <a:xfrm>
          <a:off x="576064" y="4752441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Прочие налоговые доходы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4752441"/>
        <a:ext cx="2348440" cy="649724"/>
      </dsp:txXfrm>
    </dsp:sp>
    <dsp:sp modelId="{A67AE1E8-7068-4606-BBE8-C240CCB801DF}">
      <dsp:nvSpPr>
        <dsp:cNvPr id="0" name=""/>
        <dsp:cNvSpPr/>
      </dsp:nvSpPr>
      <dsp:spPr>
        <a:xfrm>
          <a:off x="2928957" y="142877"/>
          <a:ext cx="2769986" cy="805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</dsp:txBody>
      <dsp:txXfrm>
        <a:off x="2928957" y="142877"/>
        <a:ext cx="2769986" cy="805901"/>
      </dsp:txXfrm>
    </dsp:sp>
    <dsp:sp modelId="{046D9AE7-BEEE-4448-BC3C-B1986521729C}">
      <dsp:nvSpPr>
        <dsp:cNvPr id="0" name=""/>
        <dsp:cNvSpPr/>
      </dsp:nvSpPr>
      <dsp:spPr>
        <a:xfrm>
          <a:off x="3205956" y="948779"/>
          <a:ext cx="151630" cy="860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0462"/>
              </a:lnTo>
              <a:lnTo>
                <a:pt x="151630" y="86046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6C3E32-27A3-4688-867B-14F4470297F0}">
      <dsp:nvSpPr>
        <dsp:cNvPr id="0" name=""/>
        <dsp:cNvSpPr/>
      </dsp:nvSpPr>
      <dsp:spPr>
        <a:xfrm>
          <a:off x="3357586" y="1143008"/>
          <a:ext cx="2348440" cy="13324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950633"/>
              <a:satOff val="-2433"/>
              <a:lumOff val="5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Прочие доходы от компенсации затрат бюджетов сельских поселений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57586" y="1143008"/>
        <a:ext cx="2348440" cy="1332466"/>
      </dsp:txXfrm>
    </dsp:sp>
    <dsp:sp modelId="{9EA9E22E-19D0-43D4-9FB5-E1C4236D6075}">
      <dsp:nvSpPr>
        <dsp:cNvPr id="0" name=""/>
        <dsp:cNvSpPr/>
      </dsp:nvSpPr>
      <dsp:spPr>
        <a:xfrm>
          <a:off x="3205956" y="948779"/>
          <a:ext cx="151630" cy="21467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6749"/>
              </a:lnTo>
              <a:lnTo>
                <a:pt x="151630" y="21467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08BB25-CEC3-44E0-8C2D-710C8A253997}">
      <dsp:nvSpPr>
        <dsp:cNvPr id="0" name=""/>
        <dsp:cNvSpPr/>
      </dsp:nvSpPr>
      <dsp:spPr>
        <a:xfrm>
          <a:off x="3357586" y="2786082"/>
          <a:ext cx="2348440" cy="618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Штрафы за нарушение законодательства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57586" y="2786082"/>
        <a:ext cx="2348440" cy="618893"/>
      </dsp:txXfrm>
    </dsp:sp>
    <dsp:sp modelId="{5C73980D-9DFC-4445-B01C-4D43AB982CEA}">
      <dsp:nvSpPr>
        <dsp:cNvPr id="0" name=""/>
        <dsp:cNvSpPr/>
      </dsp:nvSpPr>
      <dsp:spPr>
        <a:xfrm>
          <a:off x="3205956" y="948779"/>
          <a:ext cx="151630" cy="3161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61476"/>
              </a:lnTo>
              <a:lnTo>
                <a:pt x="151630" y="31614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0B4C9-85FE-4B28-8A27-27F72F43896A}">
      <dsp:nvSpPr>
        <dsp:cNvPr id="0" name=""/>
        <dsp:cNvSpPr/>
      </dsp:nvSpPr>
      <dsp:spPr>
        <a:xfrm>
          <a:off x="3357586" y="3786213"/>
          <a:ext cx="2348440" cy="648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730886"/>
              <a:satOff val="-3406"/>
              <a:lumOff val="80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Прочие неналоговые доходы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57586" y="3786213"/>
        <a:ext cx="2348440" cy="648083"/>
      </dsp:txXfrm>
    </dsp:sp>
    <dsp:sp modelId="{E3340E4B-C4D5-4049-905C-3751C6DBB90D}">
      <dsp:nvSpPr>
        <dsp:cNvPr id="0" name=""/>
        <dsp:cNvSpPr/>
      </dsp:nvSpPr>
      <dsp:spPr>
        <a:xfrm>
          <a:off x="5715040" y="142877"/>
          <a:ext cx="2769986" cy="805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</dsp:txBody>
      <dsp:txXfrm>
        <a:off x="5715040" y="142877"/>
        <a:ext cx="2769986" cy="805901"/>
      </dsp:txXfrm>
    </dsp:sp>
    <dsp:sp modelId="{8DF15A7F-CE1D-48F9-9F5A-A58B3933B4A9}">
      <dsp:nvSpPr>
        <dsp:cNvPr id="0" name=""/>
        <dsp:cNvSpPr/>
      </dsp:nvSpPr>
      <dsp:spPr>
        <a:xfrm>
          <a:off x="5992039" y="948779"/>
          <a:ext cx="223066" cy="477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7685"/>
              </a:lnTo>
              <a:lnTo>
                <a:pt x="223066" y="47768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4C04FE-F2FB-4009-8282-E062FC8478F0}">
      <dsp:nvSpPr>
        <dsp:cNvPr id="0" name=""/>
        <dsp:cNvSpPr/>
      </dsp:nvSpPr>
      <dsp:spPr>
        <a:xfrm>
          <a:off x="6215105" y="1143008"/>
          <a:ext cx="2348440" cy="566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Дотации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5105" y="1143008"/>
        <a:ext cx="2348440" cy="566911"/>
      </dsp:txXfrm>
    </dsp:sp>
    <dsp:sp modelId="{2D03CE9B-227C-4DB3-AB53-16D4A59241E0}">
      <dsp:nvSpPr>
        <dsp:cNvPr id="0" name=""/>
        <dsp:cNvSpPr/>
      </dsp:nvSpPr>
      <dsp:spPr>
        <a:xfrm>
          <a:off x="5992039" y="948779"/>
          <a:ext cx="223069" cy="1192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2065"/>
              </a:lnTo>
              <a:lnTo>
                <a:pt x="223069" y="119206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437E2-4FBE-431B-BA93-87F0D179EF21}">
      <dsp:nvSpPr>
        <dsp:cNvPr id="0" name=""/>
        <dsp:cNvSpPr/>
      </dsp:nvSpPr>
      <dsp:spPr>
        <a:xfrm>
          <a:off x="6215108" y="1857388"/>
          <a:ext cx="2348440" cy="566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Субсидии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5108" y="1857388"/>
        <a:ext cx="2348440" cy="566911"/>
      </dsp:txXfrm>
    </dsp:sp>
    <dsp:sp modelId="{521E30E7-4FE1-4D09-91D5-9CBD84A51980}">
      <dsp:nvSpPr>
        <dsp:cNvPr id="0" name=""/>
        <dsp:cNvSpPr/>
      </dsp:nvSpPr>
      <dsp:spPr>
        <a:xfrm>
          <a:off x="5992039" y="948779"/>
          <a:ext cx="223066" cy="2049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9322"/>
              </a:lnTo>
              <a:lnTo>
                <a:pt x="223066" y="204932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3E3D7-51FE-46C2-B8AD-5F409DD04539}">
      <dsp:nvSpPr>
        <dsp:cNvPr id="0" name=""/>
        <dsp:cNvSpPr/>
      </dsp:nvSpPr>
      <dsp:spPr>
        <a:xfrm>
          <a:off x="6215105" y="2714645"/>
          <a:ext cx="2348440" cy="566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901266"/>
              <a:satOff val="-4866"/>
              <a:lumOff val="114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Субвенции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5105" y="2714645"/>
        <a:ext cx="2348440" cy="566911"/>
      </dsp:txXfrm>
    </dsp:sp>
    <dsp:sp modelId="{91C395AF-D774-4643-A2DE-86DAD0AB8BEE}">
      <dsp:nvSpPr>
        <dsp:cNvPr id="0" name=""/>
        <dsp:cNvSpPr/>
      </dsp:nvSpPr>
      <dsp:spPr>
        <a:xfrm>
          <a:off x="5992039" y="948779"/>
          <a:ext cx="223069" cy="2998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8694"/>
              </a:lnTo>
              <a:lnTo>
                <a:pt x="223069" y="299869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1EF2A8-C8EF-4C24-BD9E-386A82C4D741}">
      <dsp:nvSpPr>
        <dsp:cNvPr id="0" name=""/>
        <dsp:cNvSpPr/>
      </dsp:nvSpPr>
      <dsp:spPr>
        <a:xfrm>
          <a:off x="6215108" y="3500463"/>
          <a:ext cx="2348440" cy="89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291393"/>
              <a:satOff val="-5352"/>
              <a:lumOff val="12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Безвозмездные поступления от физических и юридических лиц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5108" y="3500463"/>
        <a:ext cx="2348440" cy="894018"/>
      </dsp:txXfrm>
    </dsp:sp>
    <dsp:sp modelId="{37382260-68C5-4749-BCFD-73612B5762FF}">
      <dsp:nvSpPr>
        <dsp:cNvPr id="0" name=""/>
        <dsp:cNvSpPr/>
      </dsp:nvSpPr>
      <dsp:spPr>
        <a:xfrm>
          <a:off x="5992039" y="948779"/>
          <a:ext cx="223066" cy="3894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4015"/>
              </a:lnTo>
              <a:lnTo>
                <a:pt x="223066" y="389401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ED26D-0C0E-4DA0-A8DF-69B464ED06D8}">
      <dsp:nvSpPr>
        <dsp:cNvPr id="0" name=""/>
        <dsp:cNvSpPr/>
      </dsp:nvSpPr>
      <dsp:spPr>
        <a:xfrm>
          <a:off x="6215105" y="4500595"/>
          <a:ext cx="2348440" cy="6843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</dsp:txBody>
      <dsp:txXfrm>
        <a:off x="6215105" y="4500595"/>
        <a:ext cx="2348440" cy="684398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24F35F-69DD-42A0-957F-69F5F398FC35}">
      <dsp:nvSpPr>
        <dsp:cNvPr id="0" name=""/>
        <dsp:cNvSpPr/>
      </dsp:nvSpPr>
      <dsp:spPr>
        <a:xfrm rot="10800000">
          <a:off x="421696" y="1334"/>
          <a:ext cx="7905071" cy="15820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83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ФЕДЕРАЛЬНЫЕ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обязательны к уплате на всей территории РФ) 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лиц, налог на прибыль организации, государственная пошлина, акцизы и др.</a:t>
          </a:r>
          <a:endParaRPr lang="ru-RU" sz="1600" i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21696" y="1334"/>
        <a:ext cx="7905071" cy="1582063"/>
      </dsp:txXfrm>
    </dsp:sp>
    <dsp:sp modelId="{29034366-243E-45BC-9CFE-F14BD020B4FC}">
      <dsp:nvSpPr>
        <dsp:cNvPr id="0" name=""/>
        <dsp:cNvSpPr/>
      </dsp:nvSpPr>
      <dsp:spPr>
        <a:xfrm>
          <a:off x="0" y="144945"/>
          <a:ext cx="1430275" cy="129386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DE37F1-485D-4FB3-ACDA-EA4664196F38}">
      <dsp:nvSpPr>
        <dsp:cNvPr id="0" name=""/>
        <dsp:cNvSpPr/>
      </dsp:nvSpPr>
      <dsp:spPr>
        <a:xfrm rot="10800000">
          <a:off x="421696" y="1801256"/>
          <a:ext cx="7905071" cy="15820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83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РЕГИОНАЛЬНЫЕ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законами субъектов РФ,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субъектов РФ):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налог на имущество организаций, транспортный налог, налог на игорный бизнес.</a:t>
          </a:r>
          <a:endParaRPr lang="ru-RU" sz="1600" i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21696" y="1801256"/>
        <a:ext cx="7905071" cy="1582063"/>
      </dsp:txXfrm>
    </dsp:sp>
    <dsp:sp modelId="{E731B553-B6A8-46E0-8E4D-A398FC680D22}">
      <dsp:nvSpPr>
        <dsp:cNvPr id="0" name=""/>
        <dsp:cNvSpPr/>
      </dsp:nvSpPr>
      <dsp:spPr>
        <a:xfrm>
          <a:off x="0" y="1944866"/>
          <a:ext cx="1430275" cy="129386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E19C59-F3B5-49BB-8DA4-9659B955090B}">
      <dsp:nvSpPr>
        <dsp:cNvPr id="0" name=""/>
        <dsp:cNvSpPr/>
      </dsp:nvSpPr>
      <dsp:spPr>
        <a:xfrm rot="10800000">
          <a:off x="421696" y="3601177"/>
          <a:ext cx="7905071" cy="15820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83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МЕСТНЫЕ</a:t>
          </a:r>
          <a:endParaRPr lang="ru-RU" sz="1800" b="1" kern="1200" dirty="0" smtClean="0">
            <a:solidFill>
              <a:srgbClr val="FF7C8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нормативными правовыми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актами представительных органов муниципальных образований и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муниципальных образований):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земельный налог, налог на имущество физических лиц.</a:t>
          </a:r>
          <a:endParaRPr lang="ru-RU" sz="1400" i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21696" y="3601177"/>
        <a:ext cx="7905071" cy="1582063"/>
      </dsp:txXfrm>
    </dsp:sp>
    <dsp:sp modelId="{9990478C-99F7-4386-89A0-F2B8DC3E64F0}">
      <dsp:nvSpPr>
        <dsp:cNvPr id="0" name=""/>
        <dsp:cNvSpPr/>
      </dsp:nvSpPr>
      <dsp:spPr>
        <a:xfrm>
          <a:off x="0" y="3744437"/>
          <a:ext cx="1430275" cy="129386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0.49989</cdr:x>
      <cdr:y>0</cdr:y>
    </cdr:from>
    <cdr:to>
      <cdr:x>0.611</cdr:x>
      <cdr:y>0.06878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67744" y="0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21C8D-B2AB-4473-8F12-0E4BE05AC7C8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7E4B6-255F-41F8-8B83-F8DF73C95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35CB2-4548-4C2B-B6C7-DEBD6BDF2ABE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23DDB-E762-4EFB-8A77-E614EC92EB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Налоговые</a:t>
            </a:r>
            <a:r>
              <a:rPr lang="ru-RU" baseline="0" dirty="0" smtClean="0"/>
              <a:t> ставки - 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Налоговые ставки - 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Сделать</a:t>
            </a:r>
            <a:r>
              <a:rPr lang="ru-RU" baseline="0" dirty="0" smtClean="0"/>
              <a:t> на работе!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54EAF-53F7-4199-A230-938D7C6639F1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54EAF-53F7-4199-A230-938D7C6639F1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00E2E-5739-41D1-A802-BF5BDC552F8C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00E2E-5739-41D1-A802-BF5BDC552F8C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0F652-5057-433A-9D73-29DBE1F4FA88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229-9929-4506-B607-1A5AB65B6754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8216F-92E8-4512-B638-BBB28A73ED91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396D-EFF0-4C11-8FAE-62185B9AE406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0EB8E-035E-4544-A1B3-DC0EF1C8B1AC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FD177-585D-44CE-B33B-D70341B96459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4715-5B54-4227-86A2-D6082EF0157E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D4885-865A-4F5B-9288-688E1316617A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FB03-22C7-41EB-BEF7-103E96777074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8F736-45E9-4596-854D-0DAFD7F437B3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ED8-1C22-4799-8155-09DF95DBCD43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4EF70-2D70-4AD2-81B9-A078179A1205}" type="datetime1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7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13" Type="http://schemas.microsoft.com/office/2007/relationships/diagramDrawing" Target="../diagrams/drawing13.xml"/><Relationship Id="rId18" Type="http://schemas.microsoft.com/office/2007/relationships/diagramDrawing" Target="../diagrams/drawing14.xml"/><Relationship Id="rId3" Type="http://schemas.openxmlformats.org/officeDocument/2006/relationships/chart" Target="../charts/chart2.xml"/><Relationship Id="rId21" Type="http://schemas.openxmlformats.org/officeDocument/2006/relationships/diagramQuickStyle" Target="../diagrams/quickStyle15.xml"/><Relationship Id="rId7" Type="http://schemas.openxmlformats.org/officeDocument/2006/relationships/diagramColors" Target="../diagrams/colors12.xml"/><Relationship Id="rId12" Type="http://schemas.openxmlformats.org/officeDocument/2006/relationships/diagramColors" Target="../diagrams/colors13.xml"/><Relationship Id="rId17" Type="http://schemas.openxmlformats.org/officeDocument/2006/relationships/diagramColors" Target="../diagrams/colors14.xml"/><Relationship Id="rId2" Type="http://schemas.openxmlformats.org/officeDocument/2006/relationships/notesSlide" Target="../notesSlides/notesSlide9.xml"/><Relationship Id="rId16" Type="http://schemas.openxmlformats.org/officeDocument/2006/relationships/diagramQuickStyle" Target="../diagrams/quickStyle14.xml"/><Relationship Id="rId20" Type="http://schemas.openxmlformats.org/officeDocument/2006/relationships/diagramLayout" Target="../diagrams/layout1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11" Type="http://schemas.openxmlformats.org/officeDocument/2006/relationships/diagramQuickStyle" Target="../diagrams/quickStyle13.xml"/><Relationship Id="rId5" Type="http://schemas.openxmlformats.org/officeDocument/2006/relationships/diagramLayout" Target="../diagrams/layout12.xml"/><Relationship Id="rId15" Type="http://schemas.openxmlformats.org/officeDocument/2006/relationships/diagramLayout" Target="../diagrams/layout14.xml"/><Relationship Id="rId23" Type="http://schemas.microsoft.com/office/2007/relationships/diagramDrawing" Target="../diagrams/drawing15.xml"/><Relationship Id="rId10" Type="http://schemas.openxmlformats.org/officeDocument/2006/relationships/diagramLayout" Target="../diagrams/layout13.xml"/><Relationship Id="rId19" Type="http://schemas.openxmlformats.org/officeDocument/2006/relationships/diagramData" Target="../diagrams/data15.xml"/><Relationship Id="rId4" Type="http://schemas.openxmlformats.org/officeDocument/2006/relationships/diagramData" Target="../diagrams/data12.xml"/><Relationship Id="rId9" Type="http://schemas.openxmlformats.org/officeDocument/2006/relationships/diagramData" Target="../diagrams/data13.xml"/><Relationship Id="rId14" Type="http://schemas.openxmlformats.org/officeDocument/2006/relationships/diagramData" Target="../diagrams/data14.xml"/><Relationship Id="rId22" Type="http://schemas.openxmlformats.org/officeDocument/2006/relationships/diagramColors" Target="../diagrams/colors15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13" Type="http://schemas.microsoft.com/office/2007/relationships/diagramDrawing" Target="../diagrams/drawing17.xml"/><Relationship Id="rId3" Type="http://schemas.openxmlformats.org/officeDocument/2006/relationships/chart" Target="../charts/chart3.xml"/><Relationship Id="rId7" Type="http://schemas.openxmlformats.org/officeDocument/2006/relationships/diagramColors" Target="../diagrams/colors16.xml"/><Relationship Id="rId12" Type="http://schemas.openxmlformats.org/officeDocument/2006/relationships/diagramColors" Target="../diagrams/colors1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6.xml"/><Relationship Id="rId11" Type="http://schemas.openxmlformats.org/officeDocument/2006/relationships/diagramQuickStyle" Target="../diagrams/quickStyle17.xml"/><Relationship Id="rId5" Type="http://schemas.openxmlformats.org/officeDocument/2006/relationships/diagramLayout" Target="../diagrams/layout16.xml"/><Relationship Id="rId15" Type="http://schemas.openxmlformats.org/officeDocument/2006/relationships/image" Target="../media/image29.jpeg"/><Relationship Id="rId10" Type="http://schemas.openxmlformats.org/officeDocument/2006/relationships/diagramLayout" Target="../diagrams/layout17.xml"/><Relationship Id="rId4" Type="http://schemas.openxmlformats.org/officeDocument/2006/relationships/diagramData" Target="../diagrams/data16.xml"/><Relationship Id="rId9" Type="http://schemas.openxmlformats.org/officeDocument/2006/relationships/diagramData" Target="../diagrams/data17.xml"/><Relationship Id="rId1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13" Type="http://schemas.microsoft.com/office/2007/relationships/diagramDrawing" Target="../diagrams/drawing19.xml"/><Relationship Id="rId18" Type="http://schemas.microsoft.com/office/2007/relationships/diagramDrawing" Target="../diagrams/drawing20.xml"/><Relationship Id="rId3" Type="http://schemas.openxmlformats.org/officeDocument/2006/relationships/chart" Target="../charts/chart4.xml"/><Relationship Id="rId7" Type="http://schemas.openxmlformats.org/officeDocument/2006/relationships/diagramColors" Target="../diagrams/colors18.xml"/><Relationship Id="rId12" Type="http://schemas.openxmlformats.org/officeDocument/2006/relationships/diagramColors" Target="../diagrams/colors19.xml"/><Relationship Id="rId17" Type="http://schemas.openxmlformats.org/officeDocument/2006/relationships/diagramColors" Target="../diagrams/colors20.xml"/><Relationship Id="rId2" Type="http://schemas.openxmlformats.org/officeDocument/2006/relationships/notesSlide" Target="../notesSlides/notesSlide11.xml"/><Relationship Id="rId16" Type="http://schemas.openxmlformats.org/officeDocument/2006/relationships/diagramQuickStyle" Target="../diagrams/quickStyle2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8.xml"/><Relationship Id="rId11" Type="http://schemas.openxmlformats.org/officeDocument/2006/relationships/diagramQuickStyle" Target="../diagrams/quickStyle19.xml"/><Relationship Id="rId5" Type="http://schemas.openxmlformats.org/officeDocument/2006/relationships/diagramLayout" Target="../diagrams/layout18.xml"/><Relationship Id="rId15" Type="http://schemas.openxmlformats.org/officeDocument/2006/relationships/diagramLayout" Target="../diagrams/layout20.xml"/><Relationship Id="rId10" Type="http://schemas.openxmlformats.org/officeDocument/2006/relationships/diagramLayout" Target="../diagrams/layout19.xml"/><Relationship Id="rId19" Type="http://schemas.openxmlformats.org/officeDocument/2006/relationships/image" Target="../media/image30.jpeg"/><Relationship Id="rId4" Type="http://schemas.openxmlformats.org/officeDocument/2006/relationships/diagramData" Target="../diagrams/data18.xml"/><Relationship Id="rId9" Type="http://schemas.openxmlformats.org/officeDocument/2006/relationships/diagramData" Target="../diagrams/data19.xml"/><Relationship Id="rId14" Type="http://schemas.openxmlformats.org/officeDocument/2006/relationships/diagramData" Target="../diagrams/data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13" Type="http://schemas.openxmlformats.org/officeDocument/2006/relationships/diagramData" Target="../diagrams/data23.xml"/><Relationship Id="rId3" Type="http://schemas.openxmlformats.org/officeDocument/2006/relationships/diagramLayout" Target="../diagrams/layout21.xml"/><Relationship Id="rId7" Type="http://schemas.openxmlformats.org/officeDocument/2006/relationships/chart" Target="../charts/chart5.xml"/><Relationship Id="rId12" Type="http://schemas.microsoft.com/office/2007/relationships/diagramDrawing" Target="../diagrams/drawing22.xml"/><Relationship Id="rId17" Type="http://schemas.microsoft.com/office/2007/relationships/diagramDrawing" Target="../diagrams/drawing23.xml"/><Relationship Id="rId2" Type="http://schemas.openxmlformats.org/officeDocument/2006/relationships/diagramData" Target="../diagrams/data21.xml"/><Relationship Id="rId16" Type="http://schemas.openxmlformats.org/officeDocument/2006/relationships/diagramColors" Target="../diagrams/colors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11" Type="http://schemas.openxmlformats.org/officeDocument/2006/relationships/diagramColors" Target="../diagrams/colors22.xml"/><Relationship Id="rId5" Type="http://schemas.openxmlformats.org/officeDocument/2006/relationships/diagramColors" Target="../diagrams/colors21.xml"/><Relationship Id="rId1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2.xml"/><Relationship Id="rId4" Type="http://schemas.openxmlformats.org/officeDocument/2006/relationships/diagramQuickStyle" Target="../diagrams/quickStyle21.xml"/><Relationship Id="rId9" Type="http://schemas.openxmlformats.org/officeDocument/2006/relationships/diagramLayout" Target="../diagrams/layout22.xml"/><Relationship Id="rId14" Type="http://schemas.openxmlformats.org/officeDocument/2006/relationships/diagramLayout" Target="../diagrams/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ervmo.rk.gov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photos.wikimapia.org/p/00/00/54/67/96_big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14422"/>
            <a:ext cx="8429684" cy="3654738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  <a:b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 ГРАЖДАН</a:t>
            </a:r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ОБРАЗОВАНИЯ КОРМОВСКОЕ СЕЛЬСКОЕ ПОСЕЛЕНИЕ ПЕРВОМАЙСКОГО РАЙОНА РЕСПУБЛИКИ КРЫМ  </a:t>
            </a:r>
            <a:b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 2020  ГОД И   ПЛАНОВЫЙ</a:t>
            </a:r>
            <a:b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ПЕРИОД 2021 И 2022 ГОДОВ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92971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решению Кормовско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совета Первомайского района Республики Крым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 бюджете муниципального образования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Кормовское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2020 год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  плановый период 2021 и 2022 годов»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Прямая соединительная линия 37"/>
          <p:cNvCxnSpPr/>
          <p:nvPr/>
        </p:nvCxnSpPr>
        <p:spPr>
          <a:xfrm>
            <a:off x="179512" y="2132856"/>
            <a:ext cx="0" cy="446449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Приоритеты налоговой политики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период 2020-2022 годов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620688"/>
            <a:ext cx="8640960" cy="936104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Приоритетным направлением в сфере налоговой политики будет являться создание благоприятных условий для осуществления предпринимательской и инвестиционной деятельности как основного источника обеспечения наполняемости бюджета муниципального образования собственными доходами в полном объеме, стабильность налоговых и неналоговых условий. 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1484784"/>
            <a:ext cx="849694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трехлетней перспективе будет продолжена  работа по укреплению доходной базы бюджета за счет сохранения и развития стабильных доходных источников и  мобилизации в бюджет резервов.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504" y="1916832"/>
            <a:ext cx="8856984" cy="2880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 бюджетных поступлений планируется достичь за счет: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7544" y="2276872"/>
            <a:ext cx="8496944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нормативной правовой базы по налогам и сборам; 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67544" y="2636912"/>
            <a:ext cx="8496944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повышения роли имущественных налогов; 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7544" y="2924944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специальных налоговых режимов, формирования налоговой среды, благоприятной для развития малого и среднего предпринимательства;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7544" y="3429000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выявления и пресечения схем минимизации налогов, совершенствования методов контроля легализации «теневой» заработной платы;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7544" y="3933056"/>
            <a:ext cx="8496944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снижения масштабов неформальной занятости населения;</a:t>
            </a:r>
          </a:p>
        </p:txBody>
      </p:sp>
      <p:cxnSp>
        <p:nvCxnSpPr>
          <p:cNvPr id="44" name="Прямая со стрелкой 43"/>
          <p:cNvCxnSpPr>
            <a:endCxn id="23" idx="1"/>
          </p:cNvCxnSpPr>
          <p:nvPr/>
        </p:nvCxnSpPr>
        <p:spPr>
          <a:xfrm>
            <a:off x="179512" y="24208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467544" y="4293096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методов налогового администрирования, повышения уровня ответственности главных администраторов доходов за выполнение плановых показателей поступления доходов в бюджет;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7544" y="4797152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механизма оценки эффективности налоговых преференций, принимая во внимание предполагаемые изменения федерального законодательства;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7544" y="5301208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оптимизации состава налоговых преференций путем повышения их целевой направленности на достижение конкретных результатов и сокращения количества налоговых льгот, отмена неэффективных льгот; 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67544" y="5805264"/>
            <a:ext cx="8496944" cy="6480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управления муниципальной собственностью путем проведения инвентаризации муниципального недвижимого имущества и внесения предложений по результатам инвентаризации в части его дальнейшего использования;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7544" y="6497960"/>
            <a:ext cx="8496944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активизации работы по неплатежам в бюджет муниципального образования.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179512" y="27809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79512" y="314096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79512" y="36450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79512" y="407707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179512" y="450912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79512" y="501317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179512" y="551723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79512" y="60212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79512" y="659735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Приоритеты бюджетной политики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период 2020-2022 годов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857232"/>
            <a:ext cx="8640960" cy="714380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 будет обеспечиваться посредством реализации  муниципальных программ, в которых учтены все приоритеты развития социальной сферы, коммунальной и транспортной инфраструктуры  и другие направления.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179512" y="1772816"/>
            <a:ext cx="0" cy="424847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467544" y="2357430"/>
            <a:ext cx="8496944" cy="5715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повышение качества и эффективности реализации муниципальных программ как основного инструмента интеграции стратегического целеполагания, бюджетного планирования и операционного управления;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67544" y="3143248"/>
            <a:ext cx="8496944" cy="7143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обеспечение увязки муниципальных заданий муниципальным учреждениям на оказание муниципальных услуг (выполнение работ) с целями муниципальных программ;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67544" y="4071942"/>
            <a:ext cx="8496944" cy="10001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для обеспечения сбалансированности бюджета муниципального образования Кормовского сельского поселения Первомайского района Республики Крым в долгосрочном периоде в 2020 году планируется  разработка бюджетного прогноза, базирующегося на основных показателях долгосрочного прогноза социально-экономического развития;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67544" y="5214950"/>
            <a:ext cx="8496944" cy="11430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эффективности функционирования контрактной системы в части совершенствования системы организации закупок товаров, работ, услуг для обеспечения муниципальных нужд и применение нормативов материально-технического обеспечения органов местного самоуправления и муниципальных казенных учреждений при планировании бюджетных ассигнований в целях реализации принципов бережливости и максимальной отдачи бюджетных ресурсов повышение;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179512" y="25649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179512" y="321297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179512" y="60212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3" name="Скругленный прямоугольник 72"/>
          <p:cNvSpPr/>
          <p:nvPr/>
        </p:nvSpPr>
        <p:spPr>
          <a:xfrm>
            <a:off x="107504" y="1714488"/>
            <a:ext cx="8856984" cy="42862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Бюджетная политика будет реализована в следующих направлениях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39552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Приоритеты бюджетной политики </a:t>
            </a:r>
            <a:b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 период 2020-2022 годов</a:t>
            </a:r>
            <a:endParaRPr kumimoji="0" lang="ru-RU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1520" y="1052736"/>
            <a:ext cx="8640960" cy="864096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Отдельным направлением бюджетной политики в 2020-2022 годах станет развитие проектных принципов в муниципальном управлении с их интеграцией в структуру муниципальных программ муниципального образования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сельское поселение.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79512" y="2348880"/>
            <a:ext cx="0" cy="28803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Скругленный прямоугольник 35"/>
          <p:cNvSpPr/>
          <p:nvPr/>
        </p:nvSpPr>
        <p:spPr>
          <a:xfrm>
            <a:off x="467544" y="2852936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наличие индивидуального для каждого проекта набора конкретных измеримых целей;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67544" y="3356992"/>
            <a:ext cx="84969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концентрация управленческих усилий и бюджетных ассигнований на тех мероприятиях муниципальных программ, которые обеспечивают максимальный вклад в достижение ключевых приоритетов бюджетной политики в соответствующих отраслях;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67544" y="4293096"/>
            <a:ext cx="8496944" cy="6480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наличие особой системы управления, предусматривающей постоянное участие органов местного самоуправления, а также ускоренный порядок принятия управленческих решений;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7544" y="5013176"/>
            <a:ext cx="8496944" cy="5760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тесная увязка процедур финансирования с общими управленческими процедурами в рамках проекта. 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179512" y="306896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79512" y="371703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179512" y="45811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79512" y="522920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6" name="Скругленный прямоугольник 55"/>
          <p:cNvSpPr/>
          <p:nvPr/>
        </p:nvSpPr>
        <p:spPr>
          <a:xfrm>
            <a:off x="107504" y="1988840"/>
            <a:ext cx="8856984" cy="7920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Приоритетные проекты (программы) являются структурными элементами государственных и муниципальных программ и, в то же время, обладают рядом существенных особенностей: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79512" y="5733256"/>
            <a:ext cx="8856984" cy="7920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совокупности с результативным бюджетированием применение проектных принципов обеспечит эффективность межведомственного взаимодействия, направленного на достижение стратегических целей социально-экономического развития и ключевых показателей по соответствующим направлениям.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Внутренний муниципальный финансовый контроль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2020-2022 годах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1560" y="4509120"/>
            <a:ext cx="8208912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продолжение работы по совершенствованию механизмов контроля за соблюдением требований законодательства в сфере закупок и исполнением условий контрактов, соотнесение фактических расходов и нормативных затрат, то есть осуществление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нормоконтроля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11560" y="2780928"/>
            <a:ext cx="8208912" cy="16561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целях повышения эффективности внутреннего финансового контроля и аудита, осуществляемого главными администраторами бюджетных средств, определение типовых рисков невыполнения внутренних бюджетных процедур, методов их оценки, видов контрольных действий в зависимости от выявленных рисков для их отражения в картах внутреннего финансового контроля, а также установление четких критериев отбора направлений и объектов аудита для их включения в годовой план аудита, определение перечня вопросов для включения в программу аудиторской проверки по каждому виду таких проверок;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1560" y="1268760"/>
            <a:ext cx="8208912" cy="14401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стандартизация контрольной деятельности, смещение акцентов с последующего на предварительный контроль, а также внедрение новых методов его осуществления, заключающихся в организации на системной и регулярной основе мониторинга деятельности подконтрольных организаций, включающего оценку качества финансового менеджмента участников бюджетного процесса, результаты которой станут основой для риск-ориентированного планирования контрольной деятельности;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11560" y="5373216"/>
            <a:ext cx="820891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целях создания условий для повышения качества финансового менеджмента главных администраторов бюджетных средств усовершенствование методологии мониторинга проведения финансового менеджмента, а также критериев его оценки с учетом характеристик качества работы главных администраторов средств бюджета по снижению кредиторской задолженности, дебиторской задолженности по расходам, а также качества планирования поступлений доходов и исполнения расходных обязательств.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1520" y="764704"/>
            <a:ext cx="8640960" cy="432048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системы внутреннего муниципального финансового контроля: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320040" y="1196752"/>
            <a:ext cx="3488" cy="490686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23528" y="198884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23528" y="342900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494116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23528" y="609329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1196752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/>
              </a:rPr>
              <a:t>Основные задачи по повышению </a:t>
            </a:r>
          </a:p>
          <a:p>
            <a:pPr algn="ctr"/>
            <a:r>
              <a:rPr lang="ru-RU" sz="2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/>
              </a:rPr>
              <a:t>эффективности бюджетных расходов: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539552" y="2060848"/>
            <a:ext cx="8280920" cy="4313454"/>
            <a:chOff x="251520" y="1196752"/>
            <a:chExt cx="8784976" cy="2899207"/>
          </a:xfr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0" scaled="0"/>
            <a:tileRect/>
          </a:gradFill>
        </p:grpSpPr>
        <p:grpSp>
          <p:nvGrpSpPr>
            <p:cNvPr id="26" name="Группа 25"/>
            <p:cNvGrpSpPr/>
            <p:nvPr/>
          </p:nvGrpSpPr>
          <p:grpSpPr>
            <a:xfrm>
              <a:off x="251520" y="1196752"/>
              <a:ext cx="8784976" cy="2221624"/>
              <a:chOff x="251520" y="1196752"/>
              <a:chExt cx="8784976" cy="2221624"/>
            </a:xfrm>
            <a:grpFill/>
          </p:grpSpPr>
          <p:sp>
            <p:nvSpPr>
              <p:cNvPr id="15" name="Загнутый угол 14"/>
              <p:cNvSpPr/>
              <p:nvPr/>
            </p:nvSpPr>
            <p:spPr>
              <a:xfrm>
                <a:off x="251520" y="1196752"/>
                <a:ext cx="8784976" cy="483988"/>
              </a:xfrm>
              <a:prstGeom prst="foldedCorner">
                <a:avLst/>
              </a:prstGeom>
              <a:grpFill/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1) повышение эффективности и результативности имеющихся инструментов программно-целевого управления и бюджетирования;</a:t>
                </a:r>
              </a:p>
              <a:p>
                <a:pPr algn="ctr"/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Загнутый угол 15"/>
              <p:cNvSpPr/>
              <p:nvPr/>
            </p:nvSpPr>
            <p:spPr>
              <a:xfrm>
                <a:off x="251520" y="1777538"/>
                <a:ext cx="8784976" cy="432048"/>
              </a:xfrm>
              <a:prstGeom prst="foldedCorner">
                <a:avLst/>
              </a:prstGeom>
              <a:grpFill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2) создание условий для повышения качества предоставления муниципальных услуг;</a:t>
                </a:r>
              </a:p>
            </p:txBody>
          </p:sp>
          <p:sp>
            <p:nvSpPr>
              <p:cNvPr id="23" name="Загнутый угол 22"/>
              <p:cNvSpPr/>
              <p:nvPr/>
            </p:nvSpPr>
            <p:spPr>
              <a:xfrm>
                <a:off x="251520" y="2309925"/>
                <a:ext cx="8784976" cy="432048"/>
              </a:xfrm>
              <a:prstGeom prst="foldedCorner">
                <a:avLst/>
              </a:prstGeom>
              <a:grpFill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3) повышение эффективности процедур проведения муниципальных закупок;</a:t>
                </a:r>
              </a:p>
              <a:p>
                <a:pPr algn="ctr"/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Загнутый угол 23"/>
              <p:cNvSpPr/>
              <p:nvPr/>
            </p:nvSpPr>
            <p:spPr>
              <a:xfrm>
                <a:off x="251520" y="2842312"/>
                <a:ext cx="8784976" cy="576064"/>
              </a:xfrm>
              <a:prstGeom prst="foldedCorner">
                <a:avLst/>
              </a:prstGeom>
              <a:grpFill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4) совершенствование процедур предварительного и последующего контроля, в том числе уточнение порядка и содержания мер принуждения к нарушениям в финансово-бюджетной сфере;</a:t>
                </a:r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5" name="Загнутый угол 24"/>
            <p:cNvSpPr/>
            <p:nvPr/>
          </p:nvSpPr>
          <p:spPr>
            <a:xfrm>
              <a:off x="251520" y="3519895"/>
              <a:ext cx="8784976" cy="576064"/>
            </a:xfrm>
            <a:prstGeom prst="foldedCorner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5) обеспечение широкого вовлечения граждан в процедуры обсуждения и принятия конкретных бюджетных решений, общественного контроля их эффективности и результативности.</a:t>
              </a:r>
            </a:p>
            <a:p>
              <a:pPr algn="ctr"/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11560" y="18864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DA67B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Эффективность бюджетных расходов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достижение наилучшего результата с использованием определенного бюджетом объема средств.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88640"/>
            <a:ext cx="9252520" cy="908720"/>
          </a:xfrm>
        </p:spPr>
        <p:txBody>
          <a:bodyPr>
            <a:noAutofit/>
          </a:bodyPr>
          <a:lstStyle/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Основные показатели прогноза социально-экономического развития МУНИЦИПАЛЬНОГО ОБРАЗОВАНИЯ </a:t>
            </a:r>
            <a:r>
              <a:rPr lang="ru-RU" sz="1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Кормовское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СЕЛЬСКОЕ ПОСЕЛЕНИЕ ПЕРВОМАЙСКОГО РАЙОНА РЕСПУБЛИКИ КРЫМ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340768"/>
          <a:ext cx="8568950" cy="441617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7002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197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0477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Среднегодовая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исленность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постоянного населения, чел.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1595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1620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1625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002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экономически активного населения, чел.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9595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Среднегодовой индекс потребительских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цен, %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100,7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685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общей безработицы, %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1974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работников организаций,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26876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28269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28665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29066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29066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1974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т. ч. в бюджетных организациях, руб.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32185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33821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34172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34527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34527</a:t>
                      </a:r>
                      <a:endParaRPr lang="ru-RU" sz="1600" b="1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755576" y="1313384"/>
          <a:ext cx="777686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188640"/>
            <a:ext cx="882047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Бюджетный процесс – 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ежегодное формирование и исполнение бюджета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67544" y="1628800"/>
            <a:ext cx="1728192" cy="936104"/>
          </a:xfrm>
          <a:prstGeom prst="wedgeRoundRectCallout">
            <a:avLst>
              <a:gd name="adj1" fmla="val -5716"/>
              <a:gd name="adj2" fmla="val 63769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804248" y="1340768"/>
            <a:ext cx="1728192" cy="648072"/>
          </a:xfrm>
          <a:prstGeom prst="wedgeRoundRectCallout">
            <a:avLst>
              <a:gd name="adj1" fmla="val -75576"/>
              <a:gd name="adj2" fmla="val 339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Сельский 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707904" y="3789040"/>
            <a:ext cx="1728192" cy="936104"/>
          </a:xfrm>
          <a:prstGeom prst="wedgeRoundRectCallout">
            <a:avLst>
              <a:gd name="adj1" fmla="val 57502"/>
              <a:gd name="adj2" fmla="val 6503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588224" y="5445224"/>
            <a:ext cx="1728192" cy="936104"/>
          </a:xfrm>
          <a:prstGeom prst="wedgeRoundRectCallout">
            <a:avLst>
              <a:gd name="adj1" fmla="val -70995"/>
              <a:gd name="adj2" fmla="val 28248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707904" y="2564904"/>
            <a:ext cx="1728192" cy="648072"/>
          </a:xfrm>
          <a:prstGeom prst="wedgeRoundRectCallout">
            <a:avLst>
              <a:gd name="adj1" fmla="val 61167"/>
              <a:gd name="adj2" fmla="val 80965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Сельский 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11560" y="5661248"/>
            <a:ext cx="1728192" cy="648072"/>
          </a:xfrm>
          <a:prstGeom prst="wedgeRoundRectCallout">
            <a:avLst>
              <a:gd name="adj1" fmla="val 42615"/>
              <a:gd name="adj2" fmla="val -94946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Сельский совет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42844" y="1"/>
            <a:ext cx="88583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ОСНОВНЫЕ ЭТАПЫ ФОРМИРОВАНИЯ БЮДЖЕТА 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МУНИЦИПАЛЬНОГО ОБРАЗОВАНИЯ КОРМОВСКОЕ СЕЛЬСКОЕ ПОСЕЛЕНИЕ ПЕРВОМАЙСКОГО РАЙОНА РЕСПУБЛИКИ КРЫМ</a:t>
            </a:r>
            <a:endParaRPr lang="ru-RU" sz="2000" b="1" dirty="0">
              <a:ln w="1905"/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17</a:t>
            </a:fld>
            <a:endParaRPr lang="ru-RU" dirty="0"/>
          </a:p>
        </p:txBody>
      </p:sp>
      <p:graphicFrame>
        <p:nvGraphicFramePr>
          <p:cNvPr id="22" name="Схема 21"/>
          <p:cNvGraphicFramePr/>
          <p:nvPr/>
        </p:nvGraphicFramePr>
        <p:xfrm>
          <a:off x="467544" y="737320"/>
          <a:ext cx="842493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object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23" name="Диаграмма 22"/>
          <p:cNvGraphicFramePr/>
          <p:nvPr/>
        </p:nvGraphicFramePr>
        <p:xfrm>
          <a:off x="0" y="476672"/>
          <a:ext cx="982858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object 20"/>
          <p:cNvSpPr/>
          <p:nvPr/>
        </p:nvSpPr>
        <p:spPr>
          <a:xfrm>
            <a:off x="1979712" y="548680"/>
            <a:ext cx="5040560" cy="4526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19672" y="188640"/>
            <a:ext cx="6192688" cy="280212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/>
                <a:cs typeface="Times New Roman"/>
              </a:rPr>
              <a:t>ОСНОВНЫЕ ХАРАКТЕРИСТИКИ БЮДЖЕТОВ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39752" y="692696"/>
            <a:ext cx="4385741" cy="254000"/>
          </a:xfrm>
          <a:prstGeom prst="rect">
            <a:avLst/>
          </a:prstGeom>
          <a:solidFill>
            <a:srgbClr val="FFFF99"/>
          </a:solidFill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</a:t>
            </a:r>
            <a:r>
              <a:rPr sz="1800" b="1" spc="-5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о</a:t>
            </a:r>
            <a:r>
              <a:rPr sz="1800" b="1" spc="-6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х</a:t>
            </a:r>
            <a:r>
              <a:rPr sz="1800" b="1" spc="-5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о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ды</a:t>
            </a:r>
            <a:r>
              <a:rPr sz="1800" b="1" spc="9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–</a:t>
            </a:r>
            <a:r>
              <a:rPr sz="1800" b="1" spc="-4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Ра</a:t>
            </a:r>
            <a:r>
              <a:rPr sz="1800" b="1" spc="-14" dirty="0" smtClean="0">
                <a:solidFill>
                  <a:srgbClr val="404040"/>
                </a:solidFill>
                <a:latin typeface="Times New Roman"/>
                <a:cs typeface="Times New Roman"/>
              </a:rPr>
              <a:t>с</a:t>
            </a:r>
            <a:r>
              <a:rPr sz="1800" b="1" spc="-6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х</a:t>
            </a:r>
            <a:r>
              <a:rPr sz="1800" b="1" spc="-5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о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ды</a:t>
            </a:r>
            <a:r>
              <a:rPr sz="1800" b="1" spc="-4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= </a:t>
            </a:r>
            <a:r>
              <a:rPr sz="1800" b="1" spc="19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</a:t>
            </a:r>
            <a:r>
              <a:rPr sz="1800" b="1" spc="25" dirty="0" smtClean="0">
                <a:solidFill>
                  <a:srgbClr val="404040"/>
                </a:solidFill>
                <a:latin typeface="Times New Roman"/>
                <a:cs typeface="Times New Roman"/>
              </a:rPr>
              <a:t>е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ф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ц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ит</a:t>
            </a:r>
            <a:r>
              <a:rPr sz="1800" b="1" spc="14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(Про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ф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ц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</a:t>
            </a:r>
            <a:r>
              <a:rPr sz="1800" b="1" spc="-14" dirty="0" smtClean="0">
                <a:solidFill>
                  <a:srgbClr val="404040"/>
                </a:solidFill>
                <a:latin typeface="Times New Roman"/>
                <a:cs typeface="Times New Roman"/>
              </a:rPr>
              <a:t>т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)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75656" y="2276872"/>
            <a:ext cx="926867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-3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80312" y="2276872"/>
            <a:ext cx="1022816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Ра</a:t>
            </a:r>
            <a:r>
              <a:rPr sz="2000" b="1" spc="-1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с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35896" y="1268760"/>
            <a:ext cx="1022816" cy="42525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Ра</a:t>
            </a:r>
            <a:r>
              <a:rPr sz="2000" b="1" spc="-1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с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20072" y="1268760"/>
            <a:ext cx="926867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-3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7584" y="5949280"/>
            <a:ext cx="385839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1135" marR="57946" algn="ctr">
              <a:spcBef>
                <a:spcPts val="420"/>
              </a:spcBef>
            </a:pP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При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п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выш</a:t>
            </a:r>
            <a:r>
              <a:rPr sz="1400" spc="-9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нии</a:t>
            </a:r>
            <a:r>
              <a:rPr sz="1400" spc="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sz="1400" spc="-29" dirty="0" smtClean="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r>
              <a:rPr sz="1400" spc="-54" dirty="0" smtClean="0">
                <a:solidFill>
                  <a:schemeClr val="tx1"/>
                </a:solidFill>
                <a:latin typeface="Times New Roman"/>
                <a:cs typeface="Times New Roman"/>
              </a:rPr>
              <a:t>х</a:t>
            </a:r>
            <a:r>
              <a:rPr sz="1400" spc="-39" dirty="0" smtClean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до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над 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sz="1400" spc="-29" dirty="0" smtClean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sz="1400" spc="-54" dirty="0" smtClean="0">
                <a:solidFill>
                  <a:schemeClr val="tx1"/>
                </a:solidFill>
                <a:latin typeface="Times New Roman"/>
                <a:cs typeface="Times New Roman"/>
              </a:rPr>
              <a:t>хо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ми п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9" dirty="0" smtClean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ни</a:t>
            </a:r>
            <a:r>
              <a:rPr sz="1400" spc="-9" dirty="0" smtClean="0">
                <a:solidFill>
                  <a:schemeClr val="tx1"/>
                </a:solidFill>
                <a:latin typeface="Times New Roman"/>
                <a:cs typeface="Times New Roman"/>
              </a:rPr>
              <a:t>м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ае</a:t>
            </a:r>
            <a:r>
              <a:rPr sz="1400" spc="25" dirty="0" smtClean="0">
                <a:solidFill>
                  <a:schemeClr val="tx1"/>
                </a:solidFill>
                <a:latin typeface="Times New Roman"/>
                <a:cs typeface="Times New Roman"/>
              </a:rPr>
              <a:t>т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я 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-14" dirty="0" smtClean="0">
                <a:solidFill>
                  <a:schemeClr val="tx1"/>
                </a:solidFill>
                <a:latin typeface="Times New Roman"/>
                <a:cs typeface="Times New Roman"/>
              </a:rPr>
              <a:t>ш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ние </a:t>
            </a:r>
            <a:r>
              <a:rPr sz="1400" spc="4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sz="1400" spc="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источниках покрытия дефицита бюджета</a:t>
            </a:r>
            <a:r>
              <a:rPr lang="ru-RU"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1547664" y="4581128"/>
            <a:ext cx="2808312" cy="122413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Дефицит 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(расходы больше доходов)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(-)</a:t>
            </a:r>
          </a:p>
        </p:txBody>
      </p:sp>
      <p:sp>
        <p:nvSpPr>
          <p:cNvPr id="22" name="Стрелка вниз 21"/>
          <p:cNvSpPr/>
          <p:nvPr/>
        </p:nvSpPr>
        <p:spPr>
          <a:xfrm>
            <a:off x="5292080" y="4581128"/>
            <a:ext cx="2808312" cy="1224136"/>
          </a:xfrm>
          <a:prstGeom prst="downArrow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spc="29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400" b="1" spc="29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Профицит</a:t>
            </a:r>
          </a:p>
          <a:p>
            <a:pPr algn="ctr"/>
            <a:r>
              <a:rPr lang="ru-RU" sz="1400" spc="29" dirty="0" smtClean="0">
                <a:solidFill>
                  <a:schemeClr val="tx1"/>
                </a:solidFill>
                <a:latin typeface="Times New Roman"/>
                <a:cs typeface="Times New Roman"/>
              </a:rPr>
              <a:t>(доходы больше расходов)</a:t>
            </a:r>
          </a:p>
          <a:p>
            <a:pPr algn="ctr"/>
            <a:r>
              <a:rPr lang="ru-RU" sz="1400" spc="29" dirty="0" smtClean="0">
                <a:solidFill>
                  <a:schemeClr val="tx1"/>
                </a:solidFill>
                <a:latin typeface="Times New Roman"/>
                <a:cs typeface="Times New Roman"/>
              </a:rPr>
              <a:t>(+)</a:t>
            </a:r>
          </a:p>
        </p:txBody>
      </p:sp>
      <p:sp>
        <p:nvSpPr>
          <p:cNvPr id="27" name="object 3"/>
          <p:cNvSpPr txBox="1"/>
          <p:nvPr/>
        </p:nvSpPr>
        <p:spPr>
          <a:xfrm>
            <a:off x="5004048" y="5949280"/>
            <a:ext cx="385839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2964" marR="57184" algn="ctr">
              <a:lnSpc>
                <a:spcPct val="100041"/>
              </a:lnSpc>
              <a:spcBef>
                <a:spcPts val="420"/>
              </a:spcBef>
            </a:pPr>
            <a:r>
              <a:rPr lang="ru-RU" sz="1400" dirty="0" smtClean="0">
                <a:latin typeface="Times New Roman"/>
                <a:cs typeface="Times New Roman"/>
              </a:rPr>
              <a:t>При</a:t>
            </a:r>
            <a:r>
              <a:rPr lang="ru-RU" sz="1400" spc="9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п</a:t>
            </a:r>
            <a:r>
              <a:rPr lang="ru-RU" sz="1400" spc="4" dirty="0" smtClean="0">
                <a:latin typeface="Times New Roman"/>
                <a:cs typeface="Times New Roman"/>
              </a:rPr>
              <a:t>р</a:t>
            </a:r>
            <a:r>
              <a:rPr lang="ru-RU" sz="1400" spc="-4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выш</a:t>
            </a:r>
            <a:r>
              <a:rPr lang="ru-RU" sz="1400" spc="-9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нии </a:t>
            </a:r>
            <a:r>
              <a:rPr lang="ru-RU" sz="1400" spc="4" dirty="0" smtClean="0">
                <a:latin typeface="Times New Roman"/>
                <a:cs typeface="Times New Roman"/>
              </a:rPr>
              <a:t>д</a:t>
            </a:r>
            <a:r>
              <a:rPr lang="ru-RU" sz="1400" spc="-29" dirty="0" smtClean="0">
                <a:latin typeface="Times New Roman"/>
                <a:cs typeface="Times New Roman"/>
              </a:rPr>
              <a:t>о</a:t>
            </a:r>
            <a:r>
              <a:rPr lang="ru-RU" sz="1400" spc="-54" dirty="0" smtClean="0">
                <a:latin typeface="Times New Roman"/>
                <a:cs typeface="Times New Roman"/>
              </a:rPr>
              <a:t>хо</a:t>
            </a:r>
            <a:r>
              <a:rPr lang="ru-RU" sz="1400" spc="4" dirty="0" smtClean="0">
                <a:latin typeface="Times New Roman"/>
                <a:cs typeface="Times New Roman"/>
              </a:rPr>
              <a:t>до</a:t>
            </a:r>
            <a:r>
              <a:rPr lang="ru-RU" sz="1400" dirty="0" smtClean="0">
                <a:latin typeface="Times New Roman"/>
                <a:cs typeface="Times New Roman"/>
              </a:rPr>
              <a:t>в</a:t>
            </a:r>
            <a:r>
              <a:rPr lang="ru-RU" sz="1400" spc="9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н</a:t>
            </a:r>
            <a:r>
              <a:rPr lang="ru-RU" sz="1400" spc="-14" dirty="0" smtClean="0">
                <a:latin typeface="Times New Roman"/>
                <a:cs typeface="Times New Roman"/>
              </a:rPr>
              <a:t>а</a:t>
            </a:r>
            <a:r>
              <a:rPr lang="ru-RU" sz="1400" dirty="0" smtClean="0">
                <a:latin typeface="Times New Roman"/>
                <a:cs typeface="Times New Roman"/>
              </a:rPr>
              <a:t>д</a:t>
            </a:r>
            <a:r>
              <a:rPr lang="ru-RU" sz="1400" spc="9" dirty="0" smtClean="0">
                <a:latin typeface="Times New Roman"/>
                <a:cs typeface="Times New Roman"/>
              </a:rPr>
              <a:t> </a:t>
            </a:r>
            <a:r>
              <a:rPr lang="ru-RU" sz="1400" spc="-4" dirty="0" smtClean="0">
                <a:latin typeface="Times New Roman"/>
                <a:cs typeface="Times New Roman"/>
              </a:rPr>
              <a:t>ра</a:t>
            </a:r>
            <a:r>
              <a:rPr lang="ru-RU" sz="1400" spc="-29" dirty="0" smtClean="0">
                <a:latin typeface="Times New Roman"/>
                <a:cs typeface="Times New Roman"/>
              </a:rPr>
              <a:t>с</a:t>
            </a:r>
            <a:r>
              <a:rPr lang="ru-RU" sz="1400" spc="-54" dirty="0" smtClean="0">
                <a:latin typeface="Times New Roman"/>
                <a:cs typeface="Times New Roman"/>
              </a:rPr>
              <a:t>х</a:t>
            </a:r>
            <a:r>
              <a:rPr lang="ru-RU" sz="1400" spc="-39" dirty="0" smtClean="0">
                <a:latin typeface="Times New Roman"/>
                <a:cs typeface="Times New Roman"/>
              </a:rPr>
              <a:t>о</a:t>
            </a:r>
            <a:r>
              <a:rPr lang="ru-RU" sz="1400" spc="4" dirty="0" smtClean="0">
                <a:latin typeface="Times New Roman"/>
                <a:cs typeface="Times New Roman"/>
              </a:rPr>
              <a:t>д</a:t>
            </a:r>
            <a:r>
              <a:rPr lang="ru-RU" sz="1400" spc="-4" dirty="0" smtClean="0">
                <a:latin typeface="Times New Roman"/>
                <a:cs typeface="Times New Roman"/>
              </a:rPr>
              <a:t>а</a:t>
            </a:r>
            <a:r>
              <a:rPr lang="ru-RU" sz="1400" dirty="0" smtClean="0">
                <a:latin typeface="Times New Roman"/>
                <a:cs typeface="Times New Roman"/>
              </a:rPr>
              <a:t>ми п</a:t>
            </a:r>
            <a:r>
              <a:rPr lang="ru-RU" sz="1400" spc="4" dirty="0" smtClean="0">
                <a:latin typeface="Times New Roman"/>
                <a:cs typeface="Times New Roman"/>
              </a:rPr>
              <a:t>р</a:t>
            </a:r>
            <a:r>
              <a:rPr lang="ru-RU" sz="1400" spc="-9" dirty="0" smtClean="0">
                <a:latin typeface="Times New Roman"/>
                <a:cs typeface="Times New Roman"/>
              </a:rPr>
              <a:t>и</a:t>
            </a:r>
            <a:r>
              <a:rPr lang="ru-RU" sz="1400" dirty="0" smtClean="0">
                <a:latin typeface="Times New Roman"/>
                <a:cs typeface="Times New Roman"/>
              </a:rPr>
              <a:t>ни</a:t>
            </a:r>
            <a:r>
              <a:rPr lang="ru-RU" sz="1400" spc="-9" dirty="0" smtClean="0">
                <a:latin typeface="Times New Roman"/>
                <a:cs typeface="Times New Roman"/>
              </a:rPr>
              <a:t>м</a:t>
            </a:r>
            <a:r>
              <a:rPr lang="ru-RU" sz="1400" spc="-4" dirty="0" smtClean="0">
                <a:latin typeface="Times New Roman"/>
                <a:cs typeface="Times New Roman"/>
              </a:rPr>
              <a:t>ае</a:t>
            </a:r>
            <a:r>
              <a:rPr lang="ru-RU" sz="1400" spc="25" dirty="0" smtClean="0">
                <a:latin typeface="Times New Roman"/>
                <a:cs typeface="Times New Roman"/>
              </a:rPr>
              <a:t>т</a:t>
            </a:r>
            <a:r>
              <a:rPr lang="ru-RU" sz="1400" spc="-4" dirty="0" smtClean="0">
                <a:latin typeface="Times New Roman"/>
                <a:cs typeface="Times New Roman"/>
              </a:rPr>
              <a:t>с</a:t>
            </a:r>
            <a:r>
              <a:rPr lang="ru-RU" sz="1400" dirty="0" smtClean="0">
                <a:latin typeface="Times New Roman"/>
                <a:cs typeface="Times New Roman"/>
              </a:rPr>
              <a:t>я </a:t>
            </a:r>
            <a:r>
              <a:rPr lang="ru-RU" sz="1400" spc="4" dirty="0" smtClean="0">
                <a:latin typeface="Times New Roman"/>
                <a:cs typeface="Times New Roman"/>
              </a:rPr>
              <a:t>р</a:t>
            </a:r>
            <a:r>
              <a:rPr lang="ru-RU" sz="1400" spc="-4" dirty="0" smtClean="0">
                <a:latin typeface="Times New Roman"/>
                <a:cs typeface="Times New Roman"/>
              </a:rPr>
              <a:t>е</a:t>
            </a:r>
            <a:r>
              <a:rPr lang="ru-RU" sz="1400" spc="-14" dirty="0" smtClean="0">
                <a:latin typeface="Times New Roman"/>
                <a:cs typeface="Times New Roman"/>
              </a:rPr>
              <a:t>ш</a:t>
            </a:r>
            <a:r>
              <a:rPr lang="ru-RU" sz="1400" spc="-4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ние,</a:t>
            </a:r>
            <a:r>
              <a:rPr lang="ru-RU" sz="1400" spc="14" dirty="0" smtClean="0">
                <a:latin typeface="Times New Roman"/>
                <a:cs typeface="Times New Roman"/>
              </a:rPr>
              <a:t> </a:t>
            </a:r>
            <a:r>
              <a:rPr lang="ru-RU" sz="1400" b="1" spc="-19" dirty="0" smtClean="0">
                <a:latin typeface="Times New Roman"/>
                <a:cs typeface="Times New Roman"/>
              </a:rPr>
              <a:t>к</a:t>
            </a:r>
            <a:r>
              <a:rPr lang="ru-RU" sz="1400" b="1" spc="-4" dirty="0" smtClean="0">
                <a:latin typeface="Times New Roman"/>
                <a:cs typeface="Times New Roman"/>
              </a:rPr>
              <a:t>а</a:t>
            </a:r>
            <a:r>
              <a:rPr lang="ru-RU" sz="1400" b="1" dirty="0" smtClean="0">
                <a:latin typeface="Times New Roman"/>
                <a:cs typeface="Times New Roman"/>
              </a:rPr>
              <a:t>к</a:t>
            </a:r>
            <a:r>
              <a:rPr lang="ru-RU" sz="1400" b="1" spc="9" dirty="0" smtClean="0"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latin typeface="Times New Roman"/>
                <a:cs typeface="Times New Roman"/>
              </a:rPr>
              <a:t>их</a:t>
            </a:r>
            <a:r>
              <a:rPr lang="ru-RU" sz="1400" b="1" spc="9" dirty="0" smtClean="0"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latin typeface="Times New Roman"/>
                <a:cs typeface="Times New Roman"/>
              </a:rPr>
              <a:t>ис</a:t>
            </a:r>
            <a:r>
              <a:rPr lang="ru-RU" sz="1400" b="1" spc="-14" dirty="0" smtClean="0">
                <a:latin typeface="Times New Roman"/>
                <a:cs typeface="Times New Roman"/>
              </a:rPr>
              <a:t>п</a:t>
            </a:r>
            <a:r>
              <a:rPr lang="ru-RU" sz="1400" b="1" spc="-19" dirty="0" smtClean="0">
                <a:latin typeface="Times New Roman"/>
                <a:cs typeface="Times New Roman"/>
              </a:rPr>
              <a:t>о</a:t>
            </a:r>
            <a:r>
              <a:rPr lang="ru-RU" sz="1400" b="1" spc="-4" dirty="0" smtClean="0">
                <a:latin typeface="Times New Roman"/>
                <a:cs typeface="Times New Roman"/>
              </a:rPr>
              <a:t>л</a:t>
            </a:r>
            <a:r>
              <a:rPr lang="ru-RU" sz="1400" b="1" dirty="0" smtClean="0">
                <a:latin typeface="Times New Roman"/>
                <a:cs typeface="Times New Roman"/>
              </a:rPr>
              <a:t>ь</a:t>
            </a:r>
            <a:r>
              <a:rPr lang="ru-RU" sz="1400" b="1" spc="-14" dirty="0" smtClean="0">
                <a:latin typeface="Times New Roman"/>
                <a:cs typeface="Times New Roman"/>
              </a:rPr>
              <a:t>з</a:t>
            </a:r>
            <a:r>
              <a:rPr lang="ru-RU" sz="1400" b="1" spc="4" dirty="0" smtClean="0">
                <a:latin typeface="Times New Roman"/>
                <a:cs typeface="Times New Roman"/>
              </a:rPr>
              <a:t>о</a:t>
            </a:r>
            <a:r>
              <a:rPr lang="ru-RU" sz="1400" b="1" spc="-25" dirty="0" smtClean="0">
                <a:latin typeface="Times New Roman"/>
                <a:cs typeface="Times New Roman"/>
              </a:rPr>
              <a:t>в</a:t>
            </a:r>
            <a:r>
              <a:rPr lang="ru-RU" sz="1400" b="1" spc="-39" dirty="0" smtClean="0">
                <a:latin typeface="Times New Roman"/>
                <a:cs typeface="Times New Roman"/>
              </a:rPr>
              <a:t>а</a:t>
            </a:r>
            <a:r>
              <a:rPr lang="ru-RU" sz="1400" b="1" spc="4" dirty="0" smtClean="0">
                <a:latin typeface="Times New Roman"/>
                <a:cs typeface="Times New Roman"/>
              </a:rPr>
              <a:t>т</a:t>
            </a:r>
            <a:r>
              <a:rPr lang="ru-RU" sz="1400" b="1" dirty="0" smtClean="0">
                <a:latin typeface="Times New Roman"/>
                <a:cs typeface="Times New Roman"/>
              </a:rPr>
              <a:t>ь.</a:t>
            </a:r>
            <a:endParaRPr lang="ru-RU" sz="1400" b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001156" cy="1077218"/>
          </a:xfrm>
          <a:prstGeom prst="rect">
            <a:avLst/>
          </a:prstGeom>
          <a:noFill/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extrusionH="57150">
              <a:bevelT w="38100" h="38100"/>
            </a:sp3d>
          </a:bodyPr>
          <a:lstStyle/>
          <a:p>
            <a:pPr algn="ctr"/>
            <a:r>
              <a:rPr lang="ru-RU" sz="1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ПАРАМЕТРЫ БЮДЖЕТА МУНИЦИПАЛЬНОГО ОБРАЗОВАНИЯ КОРМОВСКОЕ СЕЛЬСКОЕ ПОСЕЛЕНИЕ ПЕРВОМАЙСКОГО РАЙОНА РЕСПУБЛИКИ КРЫМ НА 2020 ГОД</a:t>
            </a:r>
          </a:p>
          <a:p>
            <a:pPr algn="ctr"/>
            <a:r>
              <a:rPr lang="ru-RU" sz="1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ПЛАНОВЫЙ ПЕРИОД 2021 И 2022 ГОДОВ</a:t>
            </a:r>
            <a:endParaRPr lang="ru-RU" sz="1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7C80"/>
              </a:solidFill>
              <a:effectLst>
                <a:glow rad="101600">
                  <a:schemeClr val="tx2">
                    <a:lumMod val="20000"/>
                    <a:lumOff val="80000"/>
                    <a:alpha val="6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80312" y="1412776"/>
            <a:ext cx="15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тыс.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19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351804"/>
              </p:ext>
            </p:extLst>
          </p:nvPr>
        </p:nvGraphicFramePr>
        <p:xfrm>
          <a:off x="467544" y="1844824"/>
          <a:ext cx="8208911" cy="4130120"/>
        </p:xfrm>
        <a:graphic>
          <a:graphicData uri="http://schemas.openxmlformats.org/drawingml/2006/table">
            <a:tbl>
              <a:tblPr/>
              <a:tblGrid>
                <a:gridCol w="4067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55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281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232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Проект бюджета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>
                            <a:tint val="66000"/>
                            <a:satMod val="160000"/>
                          </a:srgbClr>
                        </a:gs>
                        <a:gs pos="50000">
                          <a:srgbClr val="FF7C80">
                            <a:tint val="44500"/>
                            <a:satMod val="160000"/>
                          </a:srgbClr>
                        </a:gs>
                        <a:gs pos="100000">
                          <a:srgbClr val="FF7C8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>
                            <a:tint val="66000"/>
                            <a:satMod val="160000"/>
                          </a:srgbClr>
                        </a:gs>
                        <a:gs pos="50000">
                          <a:srgbClr val="FF7C80">
                            <a:tint val="44500"/>
                            <a:satMod val="160000"/>
                          </a:srgbClr>
                        </a:gs>
                        <a:gs pos="100000">
                          <a:srgbClr val="FF7C8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2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2020 год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2021 год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2022 год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95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Доходы, всего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4534,1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2609,5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2650,8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8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8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1.1.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Налоговые + неналоговые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1558,5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1639,7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1724,7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67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1.2.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Безвозмездные поступления от других бюджетов бюджетной системы РФ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2973,4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969,9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926,1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3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Расходы, всего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4534,1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2609,5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2650,8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3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Дефицит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93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latin typeface="Times New Roman"/>
                          <a:ea typeface="Times New Roman"/>
                        </a:rPr>
                        <a:t>Размер дефицита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     0 %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     0%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      0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692696"/>
            <a:ext cx="8463314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Бюджет для граждан» познакомит Вас с положениями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основного финансового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документа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бюджетом муниципального образования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на 2020 год и   плановый период 2021 и 2022 годов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71942"/>
            <a:ext cx="853532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          Граждане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1500" b="1" dirty="0" err="1" smtClean="0"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должны 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быть уверены в том, что передаваемые ими в распоряжение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государства средства</a:t>
            </a: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используются прозрачно и эффективно, приносят конкретные результаты как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для общества в целом, так и для каждой семьи, для каждого человека.</a:t>
            </a:r>
          </a:p>
          <a:p>
            <a:pPr algn="just"/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000636"/>
            <a:ext cx="842493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цель – показать в </a:t>
            </a:r>
            <a:r>
              <a:rPr lang="ru-RU" sz="1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доступной и понятной для граждан </a:t>
            </a:r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форме основные параметры бюджета муниципального образования </a:t>
            </a:r>
            <a:r>
              <a:rPr lang="ru-RU" sz="15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.</a:t>
            </a:r>
            <a:endParaRPr lang="en-US" sz="15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        Таким образом, «Бюджет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граждан»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направлен на повышение финансовой грамотности населения, а также на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получение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обратной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связи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граждан,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которым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интересны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современные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проблемы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муниципальных</a:t>
            </a:r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финансов.</a:t>
            </a:r>
          </a:p>
          <a:p>
            <a:pPr algn="just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16632"/>
            <a:ext cx="746717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2800" b="1" dirty="0" smtClean="0">
                <a:ln w="11430"/>
                <a:solidFill>
                  <a:srgbClr val="FF7C8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«БЮДЖЕТ ДЛЯ ГРАЖДАН»?</a:t>
            </a:r>
            <a:endParaRPr lang="ru-RU" sz="2800" b="1" dirty="0">
              <a:ln w="11430"/>
              <a:solidFill>
                <a:srgbClr val="FF7C8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676456" y="0"/>
            <a:ext cx="467544" cy="404664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</a:t>
            </a:fld>
            <a:endParaRPr lang="ru-RU" b="1" dirty="0"/>
          </a:p>
        </p:txBody>
      </p:sp>
      <p:pic>
        <p:nvPicPr>
          <p:cNvPr id="115714" name="Picture 2" descr="http://muzeyshokolada.ru/wa-sources/image/aHR0cDovL2tvbXAtci51Y296LnJ1L19waC8xNS8yNTIxNDUxODEuanBn"/>
          <p:cNvPicPr>
            <a:picLocks noChangeAspect="1" noChangeArrowheads="1"/>
          </p:cNvPicPr>
          <p:nvPr/>
        </p:nvPicPr>
        <p:blipFill>
          <a:blip r:embed="rId2" cstate="print"/>
          <a:srcRect l="10080" t="5040" r="7601" b="6120"/>
          <a:stretch>
            <a:fillRect/>
          </a:stretch>
        </p:blipFill>
        <p:spPr bwMode="auto">
          <a:xfrm>
            <a:off x="3286116" y="1785926"/>
            <a:ext cx="2232248" cy="2286016"/>
          </a:xfrm>
          <a:prstGeom prst="rect">
            <a:avLst/>
          </a:prstGeom>
          <a:noFill/>
        </p:spPr>
      </p:pic>
      <p:sp>
        <p:nvSpPr>
          <p:cNvPr id="14" name="Стрелка вправо 13"/>
          <p:cNvSpPr/>
          <p:nvPr/>
        </p:nvSpPr>
        <p:spPr>
          <a:xfrm rot="10800000">
            <a:off x="2627784" y="2492896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5580112" y="2492896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83568" y="2204864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Налогоплательщик – участник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формирования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доходов бюджета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00192" y="2132856"/>
            <a:ext cx="223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Потребитель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общественных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услуг – получатель части расходов бюджета.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467544" y="1628800"/>
          <a:ext cx="849694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ject 28"/>
          <p:cNvSpPr/>
          <p:nvPr/>
        </p:nvSpPr>
        <p:spPr>
          <a:xfrm>
            <a:off x="755576" y="260648"/>
            <a:ext cx="7920880" cy="1296144"/>
          </a:xfrm>
          <a:custGeom>
            <a:avLst/>
            <a:gdLst/>
            <a:ahLst/>
            <a:cxnLst/>
            <a:rect l="l" t="t" r="r" b="b"/>
            <a:pathLst>
              <a:path w="6126480" h="848868">
                <a:moveTo>
                  <a:pt x="0" y="848868"/>
                </a:moveTo>
                <a:lnTo>
                  <a:pt x="6126480" y="848868"/>
                </a:lnTo>
                <a:lnTo>
                  <a:pt x="6126480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БЮДЖЕТА-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безвозвратные и безвозмездные денежные средства, поступающие в бюджет в соответствие с действующим законодательством.</a:t>
            </a:r>
            <a:endParaRPr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vr-vyksa.ru/media/wyksarru/45_17862/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2996952"/>
            <a:ext cx="2472275" cy="20882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71600" y="4077072"/>
            <a:ext cx="1152128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 бюджета</a:t>
            </a:r>
          </a:p>
        </p:txBody>
      </p:sp>
      <p:sp>
        <p:nvSpPr>
          <p:cNvPr id="7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87129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МАТЕРИАЛЫ ДЛЯ ФОРМИРОВАНИЯ ДОХОДОВ БЮДЖЕТА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7C8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563688489"/>
              </p:ext>
            </p:extLst>
          </p:nvPr>
        </p:nvGraphicFramePr>
        <p:xfrm>
          <a:off x="467544" y="1700808"/>
          <a:ext cx="8820472" cy="4712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692696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Доходы местного бюджета -безвозмездные и безвозвратные поступления денежных средств в бюджет, необходимые для выполнения муниципальным органом своих функций.</a:t>
            </a:r>
            <a:endParaRPr lang="ru-RU" dirty="0"/>
          </a:p>
        </p:txBody>
      </p:sp>
      <p:sp>
        <p:nvSpPr>
          <p:cNvPr id="7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0"/>
          <p:cNvSpPr/>
          <p:nvPr/>
        </p:nvSpPr>
        <p:spPr>
          <a:xfrm>
            <a:off x="3143240" y="1428736"/>
            <a:ext cx="2951988" cy="563879"/>
          </a:xfrm>
          <a:custGeom>
            <a:avLst/>
            <a:gdLst/>
            <a:ahLst/>
            <a:cxnLst/>
            <a:rect l="l" t="t" r="r" b="b"/>
            <a:pathLst>
              <a:path w="2951988" h="563879">
                <a:moveTo>
                  <a:pt x="0" y="563879"/>
                </a:moveTo>
                <a:lnTo>
                  <a:pt x="2951988" y="563879"/>
                </a:lnTo>
                <a:lnTo>
                  <a:pt x="2951988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0" tIns="0" rIns="0" bIns="0" rtlCol="0">
            <a:noAutofit/>
          </a:bodyPr>
          <a:lstStyle/>
          <a:p>
            <a:endParaRPr sz="1300"/>
          </a:p>
        </p:txBody>
      </p:sp>
      <p:sp>
        <p:nvSpPr>
          <p:cNvPr id="13" name="object 13"/>
          <p:cNvSpPr txBox="1"/>
          <p:nvPr/>
        </p:nvSpPr>
        <p:spPr>
          <a:xfrm>
            <a:off x="1475656" y="2780928"/>
            <a:ext cx="7128792" cy="57150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00582" marR="724851" indent="-340106" algn="ctr">
              <a:lnSpc>
                <a:spcPct val="100041"/>
              </a:lnSpc>
            </a:pPr>
            <a:endParaRPr sz="16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14876" y="1357298"/>
            <a:ext cx="3105150" cy="2430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6156176" y="1916832"/>
            <a:ext cx="265175" cy="45963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6420612" y="2214554"/>
            <a:ext cx="2520695" cy="22860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710" marR="59863" algn="just">
              <a:lnSpc>
                <a:spcPct val="100041"/>
              </a:lnSpc>
              <a:spcBef>
                <a:spcPts val="409"/>
              </a:spcBef>
            </a:pPr>
            <a:endParaRPr sz="1400">
              <a:latin typeface="Times New Roman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19877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22</a:t>
            </a:fld>
            <a:endParaRPr lang="ru-RU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поступлений, формирующих доходную часть бюджета</a:t>
            </a:r>
            <a:endParaRPr lang="ru-RU" sz="28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2" name="Схема 31"/>
          <p:cNvGraphicFramePr/>
          <p:nvPr/>
        </p:nvGraphicFramePr>
        <p:xfrm>
          <a:off x="214282" y="1071546"/>
          <a:ext cx="8640960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23</a:t>
            </a:fld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8680"/>
            <a:ext cx="45720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23728" y="11663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НАЛОГИ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39752" y="299695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ФУНКЦИИ НАЛОГОВ</a:t>
            </a: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467544" y="3501008"/>
          <a:ext cx="8208912" cy="273630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{93296810-A885-4BE3-A3E7-6D5BEEA58F35}</a:tableStyleId>
              </a:tblPr>
              <a:tblGrid>
                <a:gridCol w="23782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306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2648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Фискальная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формирование и мобилизация финансовых ресурсов, аккумулирование в бюджете средств для выполнения целевых муниципальных программ.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3715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Распределительная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(социальная)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перераспределение общественных доходов между различными категориями населения.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99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Регулирующая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достижение посредством налоговых механизмов конкретных задач налоговой политик.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5780" name="Picture 4" descr="http://karavan-reklama.ru/sites/default/files/firms/1/gallery/11041731_915955058425136_4159187921226432553_n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20688"/>
            <a:ext cx="403244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24</a:t>
            </a:fld>
            <a:endParaRPr lang="ru-RU" b="1" dirty="0"/>
          </a:p>
        </p:txBody>
      </p:sp>
      <p:graphicFrame>
        <p:nvGraphicFramePr>
          <p:cNvPr id="40" name="Схема 39"/>
          <p:cNvGraphicFramePr/>
          <p:nvPr/>
        </p:nvGraphicFramePr>
        <p:xfrm>
          <a:off x="395536" y="1052736"/>
          <a:ext cx="87484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1547664" y="116632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ВИДЫ НАЛОГОВ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25</a:t>
            </a:fld>
            <a:endParaRPr lang="ru-RU" b="1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786314" y="2143116"/>
            <a:ext cx="3286147" cy="4714884"/>
            <a:chOff x="4954494" y="2765795"/>
            <a:chExt cx="3286147" cy="3536896"/>
          </a:xfrm>
        </p:grpSpPr>
        <p:sp>
          <p:nvSpPr>
            <p:cNvPr id="18" name="Овал 17"/>
            <p:cNvSpPr/>
            <p:nvPr/>
          </p:nvSpPr>
          <p:spPr>
            <a:xfrm>
              <a:off x="5097370" y="2765795"/>
              <a:ext cx="2972490" cy="1032306"/>
            </a:xfrm>
            <a:prstGeom prst="ellipse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Стрелка вниз 18"/>
            <p:cNvSpPr/>
            <p:nvPr/>
          </p:nvSpPr>
          <p:spPr>
            <a:xfrm>
              <a:off x="6311816" y="4941167"/>
              <a:ext cx="571504" cy="772056"/>
            </a:xfrm>
            <a:prstGeom prst="downArrow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4954494" y="5713223"/>
              <a:ext cx="3286147" cy="589468"/>
            </a:xfrm>
            <a:custGeom>
              <a:avLst/>
              <a:gdLst>
                <a:gd name="connsiteX0" fmla="*/ 0 w 2765107"/>
                <a:gd name="connsiteY0" fmla="*/ 0 h 691276"/>
                <a:gd name="connsiteX1" fmla="*/ 2765107 w 2765107"/>
                <a:gd name="connsiteY1" fmla="*/ 0 h 691276"/>
                <a:gd name="connsiteX2" fmla="*/ 2765107 w 2765107"/>
                <a:gd name="connsiteY2" fmla="*/ 691276 h 691276"/>
                <a:gd name="connsiteX3" fmla="*/ 0 w 2765107"/>
                <a:gd name="connsiteY3" fmla="*/ 691276 h 691276"/>
                <a:gd name="connsiteX4" fmla="*/ 0 w 2765107"/>
                <a:gd name="connsiteY4" fmla="*/ 0 h 69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5107" h="691276">
                  <a:moveTo>
                    <a:pt x="0" y="0"/>
                  </a:moveTo>
                  <a:lnTo>
                    <a:pt x="2765107" y="0"/>
                  </a:lnTo>
                  <a:lnTo>
                    <a:pt x="2765107" y="691276"/>
                  </a:lnTo>
                  <a:lnTo>
                    <a:pt x="0" y="6912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latin typeface="Times New Roman" pitchFamily="18" charset="0"/>
                  <a:cs typeface="Times New Roman" pitchFamily="18" charset="0"/>
                </a:rPr>
                <a:t>Бюджет муниципального образования </a:t>
              </a:r>
              <a:r>
                <a:rPr lang="ru-RU" sz="1400" b="1" kern="1200" dirty="0" err="1" smtClean="0">
                  <a:latin typeface="Times New Roman" pitchFamily="18" charset="0"/>
                  <a:cs typeface="Times New Roman" pitchFamily="18" charset="0"/>
                </a:rPr>
                <a:t>Кормовское</a:t>
              </a:r>
              <a:r>
                <a:rPr lang="ru-RU" sz="1400" b="1" kern="1200" dirty="0" smtClean="0">
                  <a:latin typeface="Times New Roman" pitchFamily="18" charset="0"/>
                  <a:cs typeface="Times New Roman" pitchFamily="18" charset="0"/>
                </a:rPr>
                <a:t> сельское поселение Первомайского района Республики Крым</a:t>
              </a:r>
              <a:endParaRPr lang="ru-RU" sz="14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5097370" y="3248101"/>
              <a:ext cx="1179791" cy="763603"/>
            </a:xfrm>
            <a:custGeom>
              <a:avLst/>
              <a:gdLst>
                <a:gd name="connsiteX0" fmla="*/ 0 w 1036915"/>
                <a:gd name="connsiteY0" fmla="*/ 518458 h 1036915"/>
                <a:gd name="connsiteX1" fmla="*/ 151853 w 1036915"/>
                <a:gd name="connsiteY1" fmla="*/ 151853 h 1036915"/>
                <a:gd name="connsiteX2" fmla="*/ 518459 w 1036915"/>
                <a:gd name="connsiteY2" fmla="*/ 1 h 1036915"/>
                <a:gd name="connsiteX3" fmla="*/ 885064 w 1036915"/>
                <a:gd name="connsiteY3" fmla="*/ 151854 h 1036915"/>
                <a:gd name="connsiteX4" fmla="*/ 1036916 w 1036915"/>
                <a:gd name="connsiteY4" fmla="*/ 518460 h 1036915"/>
                <a:gd name="connsiteX5" fmla="*/ 885063 w 1036915"/>
                <a:gd name="connsiteY5" fmla="*/ 885065 h 1036915"/>
                <a:gd name="connsiteX6" fmla="*/ 518458 w 1036915"/>
                <a:gd name="connsiteY6" fmla="*/ 1036918 h 1036915"/>
                <a:gd name="connsiteX7" fmla="*/ 151853 w 1036915"/>
                <a:gd name="connsiteY7" fmla="*/ 885065 h 1036915"/>
                <a:gd name="connsiteX8" fmla="*/ 0 w 1036915"/>
                <a:gd name="connsiteY8" fmla="*/ 518460 h 1036915"/>
                <a:gd name="connsiteX9" fmla="*/ 0 w 1036915"/>
                <a:gd name="connsiteY9" fmla="*/ 518458 h 103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6915" h="1036915">
                  <a:moveTo>
                    <a:pt x="0" y="518458"/>
                  </a:moveTo>
                  <a:cubicBezTo>
                    <a:pt x="0" y="380954"/>
                    <a:pt x="54623" y="249083"/>
                    <a:pt x="151853" y="151853"/>
                  </a:cubicBezTo>
                  <a:cubicBezTo>
                    <a:pt x="249083" y="54623"/>
                    <a:pt x="380955" y="0"/>
                    <a:pt x="518459" y="1"/>
                  </a:cubicBezTo>
                  <a:cubicBezTo>
                    <a:pt x="655963" y="1"/>
                    <a:pt x="787834" y="54624"/>
                    <a:pt x="885064" y="151854"/>
                  </a:cubicBezTo>
                  <a:cubicBezTo>
                    <a:pt x="982294" y="249084"/>
                    <a:pt x="1036917" y="380956"/>
                    <a:pt x="1036916" y="518460"/>
                  </a:cubicBezTo>
                  <a:cubicBezTo>
                    <a:pt x="1036916" y="655964"/>
                    <a:pt x="982293" y="787836"/>
                    <a:pt x="885063" y="885065"/>
                  </a:cubicBezTo>
                  <a:cubicBezTo>
                    <a:pt x="787833" y="982295"/>
                    <a:pt x="655961" y="1036918"/>
                    <a:pt x="518458" y="1036918"/>
                  </a:cubicBezTo>
                  <a:cubicBezTo>
                    <a:pt x="380954" y="1036918"/>
                    <a:pt x="249083" y="982295"/>
                    <a:pt x="151853" y="885065"/>
                  </a:cubicBezTo>
                  <a:cubicBezTo>
                    <a:pt x="54623" y="787835"/>
                    <a:pt x="0" y="655963"/>
                    <a:pt x="0" y="518460"/>
                  </a:cubicBezTo>
                  <a:lnTo>
                    <a:pt x="0" y="5184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523" tIns="178523" rIns="178523" bIns="178523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10,0%</a:t>
              </a:r>
              <a:endParaRPr lang="ru-RU" sz="2100" kern="1200" dirty="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6097502" y="4105535"/>
              <a:ext cx="1036915" cy="805849"/>
            </a:xfrm>
            <a:custGeom>
              <a:avLst/>
              <a:gdLst>
                <a:gd name="connsiteX0" fmla="*/ 0 w 1036915"/>
                <a:gd name="connsiteY0" fmla="*/ 518458 h 1036915"/>
                <a:gd name="connsiteX1" fmla="*/ 151853 w 1036915"/>
                <a:gd name="connsiteY1" fmla="*/ 151853 h 1036915"/>
                <a:gd name="connsiteX2" fmla="*/ 518459 w 1036915"/>
                <a:gd name="connsiteY2" fmla="*/ 1 h 1036915"/>
                <a:gd name="connsiteX3" fmla="*/ 885064 w 1036915"/>
                <a:gd name="connsiteY3" fmla="*/ 151854 h 1036915"/>
                <a:gd name="connsiteX4" fmla="*/ 1036916 w 1036915"/>
                <a:gd name="connsiteY4" fmla="*/ 518460 h 1036915"/>
                <a:gd name="connsiteX5" fmla="*/ 885063 w 1036915"/>
                <a:gd name="connsiteY5" fmla="*/ 885065 h 1036915"/>
                <a:gd name="connsiteX6" fmla="*/ 518458 w 1036915"/>
                <a:gd name="connsiteY6" fmla="*/ 1036918 h 1036915"/>
                <a:gd name="connsiteX7" fmla="*/ 151853 w 1036915"/>
                <a:gd name="connsiteY7" fmla="*/ 885065 h 1036915"/>
                <a:gd name="connsiteX8" fmla="*/ 0 w 1036915"/>
                <a:gd name="connsiteY8" fmla="*/ 518460 h 1036915"/>
                <a:gd name="connsiteX9" fmla="*/ 0 w 1036915"/>
                <a:gd name="connsiteY9" fmla="*/ 518458 h 103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6915" h="1036915">
                  <a:moveTo>
                    <a:pt x="0" y="518458"/>
                  </a:moveTo>
                  <a:cubicBezTo>
                    <a:pt x="0" y="380954"/>
                    <a:pt x="54623" y="249083"/>
                    <a:pt x="151853" y="151853"/>
                  </a:cubicBezTo>
                  <a:cubicBezTo>
                    <a:pt x="249083" y="54623"/>
                    <a:pt x="380955" y="0"/>
                    <a:pt x="518459" y="1"/>
                  </a:cubicBezTo>
                  <a:cubicBezTo>
                    <a:pt x="655963" y="1"/>
                    <a:pt x="787834" y="54624"/>
                    <a:pt x="885064" y="151854"/>
                  </a:cubicBezTo>
                  <a:cubicBezTo>
                    <a:pt x="982294" y="249084"/>
                    <a:pt x="1036917" y="380956"/>
                    <a:pt x="1036916" y="518460"/>
                  </a:cubicBezTo>
                  <a:cubicBezTo>
                    <a:pt x="1036916" y="655964"/>
                    <a:pt x="982293" y="787836"/>
                    <a:pt x="885063" y="885065"/>
                  </a:cubicBezTo>
                  <a:cubicBezTo>
                    <a:pt x="787833" y="982295"/>
                    <a:pt x="655961" y="1036918"/>
                    <a:pt x="518458" y="1036918"/>
                  </a:cubicBezTo>
                  <a:cubicBezTo>
                    <a:pt x="380954" y="1036918"/>
                    <a:pt x="249083" y="982295"/>
                    <a:pt x="151853" y="885065"/>
                  </a:cubicBezTo>
                  <a:cubicBezTo>
                    <a:pt x="54623" y="787835"/>
                    <a:pt x="0" y="655963"/>
                    <a:pt x="0" y="518460"/>
                  </a:cubicBezTo>
                  <a:lnTo>
                    <a:pt x="0" y="5184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523" tIns="178523" rIns="178523" bIns="178523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100%</a:t>
              </a:r>
              <a:endParaRPr lang="ru-RU" sz="2100" kern="1200" dirty="0"/>
            </a:p>
          </p:txBody>
        </p:sp>
      </p:grpSp>
      <p:graphicFrame>
        <p:nvGraphicFramePr>
          <p:cNvPr id="5" name="Схема 4"/>
          <p:cNvGraphicFramePr/>
          <p:nvPr/>
        </p:nvGraphicFramePr>
        <p:xfrm>
          <a:off x="-180528" y="1928778"/>
          <a:ext cx="483395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43042" y="980728"/>
            <a:ext cx="2286016" cy="7007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1000108"/>
            <a:ext cx="2055172" cy="700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" y="0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Нормативы зачисления налогов на территории 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1772816"/>
            <a:ext cx="2714644" cy="70070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пошлина (по видам)</a:t>
            </a:r>
          </a:p>
        </p:txBody>
      </p:sp>
      <p:sp>
        <p:nvSpPr>
          <p:cNvPr id="11" name="Овал 10"/>
          <p:cNvSpPr/>
          <p:nvPr/>
        </p:nvSpPr>
        <p:spPr>
          <a:xfrm>
            <a:off x="6858016" y="2643182"/>
            <a:ext cx="1080120" cy="100811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100%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928662" y="1772816"/>
            <a:ext cx="2786082" cy="7007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Единый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сельскохозяйственный</a:t>
            </a:r>
            <a:r>
              <a:rPr lang="ru-RU" b="1" dirty="0" smtClean="0"/>
              <a:t> налог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929322" y="2928934"/>
            <a:ext cx="1085250" cy="100811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50%</a:t>
            </a:r>
            <a:endParaRPr lang="ru-RU" sz="2000" dirty="0"/>
          </a:p>
        </p:txBody>
      </p:sp>
      <p:sp>
        <p:nvSpPr>
          <p:cNvPr id="25" name=" 3"/>
          <p:cNvSpPr/>
          <p:nvPr/>
        </p:nvSpPr>
        <p:spPr>
          <a:xfrm>
            <a:off x="4714876" y="2500306"/>
            <a:ext cx="3429024" cy="2714644"/>
          </a:xfrm>
          <a:prstGeom prst="funnel">
            <a:avLst/>
          </a:prstGeom>
          <a:solidFill>
            <a:schemeClr val="bg1">
              <a:lumMod val="65000"/>
              <a:alpha val="4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/>
          <p:cNvCxnSpPr/>
          <p:nvPr/>
        </p:nvCxnSpPr>
        <p:spPr>
          <a:xfrm>
            <a:off x="5724128" y="2348880"/>
            <a:ext cx="0" cy="86409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99592" y="2420888"/>
            <a:ext cx="0" cy="37444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26</a:t>
            </a:fld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16632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Особенности расчетов поступлений платежей в бюджет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муниципального образования по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доходным источникам на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2020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 и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плановый период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2022 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годов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749166440"/>
              </p:ext>
            </p:extLst>
          </p:nvPr>
        </p:nvGraphicFramePr>
        <p:xfrm>
          <a:off x="2447764" y="1368644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Прямоугольник с двумя вырезанными соседними углами 11"/>
          <p:cNvSpPr/>
          <p:nvPr/>
        </p:nvSpPr>
        <p:spPr>
          <a:xfrm>
            <a:off x="395536" y="1556792"/>
            <a:ext cx="3600400" cy="936104"/>
          </a:xfrm>
          <a:prstGeom prst="snip2Same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налоговых доходов производился с учетом: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с двумя вырезанными соседними углами 31"/>
          <p:cNvSpPr/>
          <p:nvPr/>
        </p:nvSpPr>
        <p:spPr>
          <a:xfrm>
            <a:off x="1187624" y="2564904"/>
            <a:ext cx="3738929" cy="656654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алогооблагаемой базы;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с двумя вырезанными соседними углами 36"/>
          <p:cNvSpPr/>
          <p:nvPr/>
        </p:nvSpPr>
        <p:spPr>
          <a:xfrm>
            <a:off x="1187624" y="3356992"/>
            <a:ext cx="3738929" cy="1655638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ставок, установленных федеральным и областным законодательством и нормативными правовыми актами органов местного самоуправления городского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с двумя вырезанными соседними углами 37"/>
          <p:cNvSpPr/>
          <p:nvPr/>
        </p:nvSpPr>
        <p:spPr>
          <a:xfrm>
            <a:off x="1187624" y="5157192"/>
            <a:ext cx="3738929" cy="565492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сроков уплаты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налогов;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с двумя вырезанными соседними углами 40"/>
          <p:cNvSpPr/>
          <p:nvPr/>
        </p:nvSpPr>
        <p:spPr>
          <a:xfrm>
            <a:off x="1187624" y="5877272"/>
            <a:ext cx="3738929" cy="592777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 переходящих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платежей.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899592" y="292494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99592" y="42210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99592" y="54452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899592" y="61653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с двумя вырезанными соседними углами 30"/>
          <p:cNvSpPr/>
          <p:nvPr/>
        </p:nvSpPr>
        <p:spPr>
          <a:xfrm>
            <a:off x="5220072" y="2780928"/>
            <a:ext cx="3738929" cy="3005526"/>
          </a:xfrm>
          <a:prstGeom prst="snip2Same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неналоговых доходов отдельно по каждому источнику, на основании действующего федерального и регионального законодательства, а также нормативных правовых актов органов местного самоуправления муниципального образования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Кормовское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сельское поселение Первомайского района Республики Крым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с двумя вырезанными соседними углами 32"/>
          <p:cNvSpPr/>
          <p:nvPr/>
        </p:nvSpPr>
        <p:spPr>
          <a:xfrm>
            <a:off x="5220072" y="1556792"/>
            <a:ext cx="3528392" cy="936104"/>
          </a:xfrm>
          <a:prstGeom prst="snip2Same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неналоговых доходов осуществлялся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0469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9738" y="0"/>
            <a:ext cx="53648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НАЛОГ НА ДОХОДЫ ФИЗИЧЕСКИХ ЛИЦ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328113253"/>
              </p:ext>
            </p:extLst>
          </p:nvPr>
        </p:nvGraphicFramePr>
        <p:xfrm>
          <a:off x="0" y="3861048"/>
          <a:ext cx="4536504" cy="28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11560" y="3573016"/>
            <a:ext cx="357745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Динамика поступлений налога на доходы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физических лиц в 2018-2020годы</a:t>
            </a:r>
            <a:endParaRPr lang="ru-RU" sz="1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861048"/>
            <a:ext cx="7555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2154278066"/>
              </p:ext>
            </p:extLst>
          </p:nvPr>
        </p:nvGraphicFramePr>
        <p:xfrm>
          <a:off x="4355976" y="116632"/>
          <a:ext cx="4644008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xmlns="" val="2854198888"/>
              </p:ext>
            </p:extLst>
          </p:nvPr>
        </p:nvGraphicFramePr>
        <p:xfrm>
          <a:off x="2811085" y="4162684"/>
          <a:ext cx="792088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xmlns="" val="1703625736"/>
              </p:ext>
            </p:extLst>
          </p:nvPr>
        </p:nvGraphicFramePr>
        <p:xfrm>
          <a:off x="1406693" y="4437112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179512" y="1124744"/>
          <a:ext cx="4104456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8" name="Скругленный прямоугольник 4"/>
          <p:cNvSpPr/>
          <p:nvPr/>
        </p:nvSpPr>
        <p:spPr>
          <a:xfrm>
            <a:off x="179512" y="476672"/>
            <a:ext cx="4104456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Налог на доходы физических лиц уплачивается со следующих видов доходов:</a:t>
            </a:r>
            <a:endParaRPr lang="ru-RU" sz="1600" b="1" kern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05" y="188640"/>
            <a:ext cx="621510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ЕДИНЫЙ СЕЛЬСКОХОЗЯЙСТВЕННЫЙ НАЛОГ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71068583"/>
              </p:ext>
            </p:extLst>
          </p:nvPr>
        </p:nvGraphicFramePr>
        <p:xfrm>
          <a:off x="216024" y="1268760"/>
          <a:ext cx="5364088" cy="3501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08112" y="642918"/>
            <a:ext cx="62686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Динамика планируемых поступлений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единого сельскохозяйственного налога в 2020 -2022 годах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1412776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8584935"/>
              </p:ext>
            </p:extLst>
          </p:nvPr>
        </p:nvGraphicFramePr>
        <p:xfrm>
          <a:off x="1907704" y="1543581"/>
          <a:ext cx="756592" cy="832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="" xmlns:p14="http://schemas.microsoft.com/office/powerpoint/2010/main" val="2111668758"/>
              </p:ext>
            </p:extLst>
          </p:nvPr>
        </p:nvGraphicFramePr>
        <p:xfrm>
          <a:off x="3528392" y="1484784"/>
          <a:ext cx="648072" cy="5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17762" name="Picture 2" descr="http://www.atlant-pravo.ru/upload/medialibrary/31b/toplivo_akciz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52120" y="1412776"/>
            <a:ext cx="3296883" cy="302433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571472" y="4786322"/>
            <a:ext cx="8208912" cy="207167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Одной из отраслей экономики России является сельское хозяйство. Для поддержки фермерства и сельского хозяйства Правительство РФ установило особый налоговый режим, который называется единым сельскохозяйственным налогом (ЕСХН) который является  одним из источников формирования бюджета муниципального образования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Крым.</a:t>
            </a:r>
          </a:p>
        </p:txBody>
      </p:sp>
      <p:pic>
        <p:nvPicPr>
          <p:cNvPr id="77826" name="Picture 2" descr="ÐµÐ´Ð¸Ð½ÑÐ¹ ÑÐµÐ»ÑÑÐºÐ¾ÑÐ¾Ð·ÑÐ¹ÑÑÐ²ÐµÐ½Ð½ÑÐ¹ Ð½Ð°Ð»Ð¾Ð³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43570" y="1428736"/>
            <a:ext cx="328614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188640"/>
            <a:ext cx="297830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ЗЕМЕЛЬНЫЙ НАЛОГ</a:t>
            </a:r>
            <a:endParaRPr lang="ru-RU" sz="2400" b="1" dirty="0">
              <a:ln w="1905">
                <a:solidFill>
                  <a:schemeClr val="tx1"/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582319920"/>
              </p:ext>
            </p:extLst>
          </p:nvPr>
        </p:nvGraphicFramePr>
        <p:xfrm>
          <a:off x="971600" y="4149080"/>
          <a:ext cx="6264696" cy="270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907704" y="3573016"/>
            <a:ext cx="51125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Динамика поступлений земельного налога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в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2020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-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2022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годы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4005064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="" xmlns:p14="http://schemas.microsoft.com/office/powerpoint/2010/main" val="3570097266"/>
              </p:ext>
            </p:extLst>
          </p:nvPr>
        </p:nvGraphicFramePr>
        <p:xfrm>
          <a:off x="3059832" y="4365104"/>
          <a:ext cx="792088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251520" y="404664"/>
          <a:ext cx="4896544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2" name="Группа 22"/>
          <p:cNvGrpSpPr/>
          <p:nvPr/>
        </p:nvGrpSpPr>
        <p:grpSpPr>
          <a:xfrm>
            <a:off x="971600" y="2537520"/>
            <a:ext cx="3960440" cy="792088"/>
            <a:chOff x="567668" y="709067"/>
            <a:chExt cx="3947997" cy="130715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Прямоугольник 26"/>
            <p:cNvSpPr/>
            <p:nvPr/>
          </p:nvSpPr>
          <p:spPr>
            <a:xfrm>
              <a:off x="567668" y="709067"/>
              <a:ext cx="3947997" cy="1307156"/>
            </a:xfrm>
            <a:prstGeom prst="rect">
              <a:avLst/>
            </a:prstGeom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1089102" y="709067"/>
              <a:ext cx="3352073" cy="1045725"/>
            </a:xfrm>
            <a:prstGeom prst="rect">
              <a:avLst/>
            </a:prstGeom>
            <a:sp3d z="-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49352" rIns="149352" bIns="149352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От кадастровой стоимости земель в отношении прочих земельных участков</a:t>
              </a:r>
            </a:p>
          </p:txBody>
        </p:sp>
      </p:grpSp>
      <p:sp>
        <p:nvSpPr>
          <p:cNvPr id="14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Группа 15"/>
          <p:cNvGrpSpPr/>
          <p:nvPr/>
        </p:nvGrpSpPr>
        <p:grpSpPr>
          <a:xfrm>
            <a:off x="323528" y="2033464"/>
            <a:ext cx="1147161" cy="1149729"/>
            <a:chOff x="119421" y="309462"/>
            <a:chExt cx="1147161" cy="1149729"/>
          </a:xfrm>
          <a:solidFill>
            <a:schemeClr val="bg1">
              <a:lumMod val="6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Овал 16"/>
            <p:cNvSpPr/>
            <p:nvPr/>
          </p:nvSpPr>
          <p:spPr>
            <a:xfrm>
              <a:off x="119421" y="309462"/>
              <a:ext cx="1147161" cy="1149729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287419" y="477836"/>
              <a:ext cx="811165" cy="81298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Ставка налога 0,1 - 1,5 %</a:t>
              </a:r>
              <a:endParaRPr lang="ru-RU" sz="1900" kern="1200" dirty="0"/>
            </a:p>
          </p:txBody>
        </p:sp>
      </p:grp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="" xmlns:p14="http://schemas.microsoft.com/office/powerpoint/2010/main" val="2223803742"/>
              </p:ext>
            </p:extLst>
          </p:nvPr>
        </p:nvGraphicFramePr>
        <p:xfrm>
          <a:off x="5076056" y="4293096"/>
          <a:ext cx="864096" cy="519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40964" name="Picture 4" descr="http://recepciya.ru/wp-content/uploads/cena_zemli_1-1024x817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860032" y="692696"/>
            <a:ext cx="3600399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636912"/>
            <a:ext cx="7429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933056"/>
            <a:ext cx="7048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797152"/>
            <a:ext cx="7239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5733256"/>
            <a:ext cx="733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4221088"/>
            <a:ext cx="695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3356992"/>
            <a:ext cx="7239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1772816"/>
            <a:ext cx="733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1124744"/>
            <a:ext cx="666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2564904"/>
            <a:ext cx="7143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8104" y="1772816"/>
            <a:ext cx="6953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43306" y="5357826"/>
            <a:ext cx="733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16016" y="1124744"/>
            <a:ext cx="720080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5436096" y="1124744"/>
            <a:ext cx="2286016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Достоверность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28184" y="1772816"/>
            <a:ext cx="2286016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Единство бюджетной системы Российской Федерации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72200" y="2636912"/>
            <a:ext cx="2428860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Равенство бюджетных прав субъектов Российской Федерации ,  муниципальных образований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2200" y="3933056"/>
            <a:ext cx="2286016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(совокупное) покрытие расходов 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28184" y="4869160"/>
            <a:ext cx="2286016" cy="52322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Подведомственность расходов  бюджетов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08104" y="5733256"/>
            <a:ext cx="3071834" cy="95410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Полнота отражения доходов, расходов и источников финансирования дефицитов бюджетов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7664" y="1124744"/>
            <a:ext cx="228601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r>
              <a:rPr lang="ru-RU" sz="14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5536" y="1844824"/>
            <a:ext cx="2571736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Сбалансированность 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2564904"/>
            <a:ext cx="2249380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Эффективность использования бюджетных средств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3501008"/>
            <a:ext cx="210650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Прозрачность (открытость)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528" y="4221088"/>
            <a:ext cx="228601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Целевой характер бюджетных средств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7158" y="5214950"/>
            <a:ext cx="3143272" cy="97234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Разграничение доходов, расходов и источников финансирования дефицитов бюджетов между бюджетами бюджетной системы РФ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3143240" y="2571744"/>
            <a:ext cx="2571768" cy="242889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3286116" y="2714620"/>
            <a:ext cx="2286016" cy="21526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 rot="19799593">
            <a:off x="3627085" y="2552463"/>
            <a:ext cx="1449071" cy="23689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 rot="19866258">
            <a:off x="3619936" y="2705809"/>
            <a:ext cx="1373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/>
              </a:rPr>
              <a:t>‐‐‐‐‐‐‐‐‐‐‐‐‐‐‐‐‐‐‐‐‐‐‐‐‐‐‐‐‐‐‐‐‐‐‐‐‐‐‐‐‐‐‐‐‐</a:t>
            </a:r>
          </a:p>
          <a:p>
            <a:r>
              <a:rPr lang="ru-RU" dirty="0" smtClean="0">
                <a:latin typeface="Calibri"/>
              </a:rPr>
              <a:t>————————————</a:t>
            </a:r>
          </a:p>
          <a:p>
            <a:endParaRPr lang="ru-RU" dirty="0"/>
          </a:p>
        </p:txBody>
      </p:sp>
      <p:sp>
        <p:nvSpPr>
          <p:cNvPr id="38" name="10-конечная звезда 37"/>
          <p:cNvSpPr/>
          <p:nvPr/>
        </p:nvSpPr>
        <p:spPr>
          <a:xfrm rot="19704947">
            <a:off x="4637890" y="3916032"/>
            <a:ext cx="700124" cy="722413"/>
          </a:xfrm>
          <a:prstGeom prst="star10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4714876" y="4286256"/>
            <a:ext cx="285752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V="1">
            <a:off x="4786314" y="4143380"/>
            <a:ext cx="35719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1285852" y="357166"/>
            <a:ext cx="67062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ПРИНЦИПЫ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БЮДЖЕТНОЙ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СИСТЕМЫ</a:t>
            </a:r>
            <a:endParaRPr lang="ru-RU" sz="32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103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>Государственная пошлина -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30</a:t>
            </a:fld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73952881"/>
              </p:ext>
            </p:extLst>
          </p:nvPr>
        </p:nvGraphicFramePr>
        <p:xfrm>
          <a:off x="-756592" y="1628800"/>
          <a:ext cx="6779096" cy="44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19672" y="2924944"/>
            <a:ext cx="3600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Прогноз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2018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11960" y="119675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790637942"/>
              </p:ext>
            </p:extLst>
          </p:nvPr>
        </p:nvGraphicFramePr>
        <p:xfrm>
          <a:off x="4932040" y="2420888"/>
          <a:ext cx="399593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620688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сбор, взимаемый с лиц при их обращении в государственные органы, органы местного самоуправления, иные органы и (или) к должностным лицам за совершение нотариальных действий должностными лицами.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="" xmlns:p14="http://schemas.microsoft.com/office/powerpoint/2010/main" val="2557632603"/>
              </p:ext>
            </p:extLst>
          </p:nvPr>
        </p:nvGraphicFramePr>
        <p:xfrm>
          <a:off x="6417095" y="3897052"/>
          <a:ext cx="585711" cy="612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3609268153"/>
              </p:ext>
            </p:extLst>
          </p:nvPr>
        </p:nvGraphicFramePr>
        <p:xfrm>
          <a:off x="7308304" y="3356992"/>
          <a:ext cx="72846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06090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  <a:latin typeface="+mn-lt"/>
                <a:ea typeface="+mn-ea"/>
                <a:cs typeface="+mn-cs"/>
              </a:rPr>
              <a:t>Неналоговые доходы –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/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</a:br>
            <a:r>
              <a:rPr lang="ru-RU" sz="1800" dirty="0" smtClean="0"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собственные поступления в бюджет муниципального образования, не отнесенные Налоговым кодексом РФ к налогам. 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Наибольшую долю в структуре неналоговых доходов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18,6</a:t>
            </a: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800" dirty="0" smtClean="0">
                <a:latin typeface="Times New Roman" pitchFamily="18" charset="0"/>
                <a:ea typeface="+mn-ea"/>
                <a:cs typeface="Times New Roman" pitchFamily="18" charset="0"/>
              </a:rPr>
              <a:t>составляют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собственности.</a:t>
            </a:r>
            <a:r>
              <a:rPr lang="ru-RU" sz="1800" dirty="0" smtClean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800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0352" y="119675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643048"/>
          <a:ext cx="8535894" cy="3786217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{8A107856-5554-42FB-B03E-39F5DBC370BA}</a:tableStyleId>
              </a:tblPr>
              <a:tblGrid>
                <a:gridCol w="5151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920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281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5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b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b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b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года от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86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217,2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226,1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868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сельских поселений (за исключением земельных участков муниципальных бюджетных и автономных учреждений)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212,8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221,5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891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от сдачи в аренду имущества, находящегося в оперативном управлении органов управления сельских поселений и созданных ими учреждений (за исключением имущества муниципальных бюджетных и автономных учреждений)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557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Прочие неналоговые доходы бюджетов сельских поселений(оплата за фактическое использование по заключенным соглашениям)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57158" y="5661248"/>
            <a:ext cx="864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от использования имущества, находящегося  в   муниципальной собственности на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плановый период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 и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2022год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предусмотрено  </a:t>
            </a:r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212,8</a:t>
            </a:r>
            <a:endParaRPr lang="ru-RU" sz="1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32</a:t>
            </a:fld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2020094" y="116632"/>
            <a:ext cx="5299143" cy="52322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МЕЖБЮДЖЕТНЫЕ ТРАНСФЕРТЫ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2068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830" marR="55240" algn="ctr">
              <a:lnSpc>
                <a:spcPct val="100041"/>
              </a:lnSpc>
            </a:pPr>
            <a:r>
              <a:rPr lang="ru-RU" sz="2000" b="1" i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Межбюджетные трансферты  –  денежные  средства,  перечисляемые  из  одного  бюджета бюджетной системы Российской Федерации другому</a:t>
            </a:r>
            <a:endParaRPr lang="ru-RU" sz="2000" b="1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7" y="1484785"/>
          <a:ext cx="8568954" cy="4905385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{35758FB7-9AC5-4552-8A53-C91805E547FA}</a:tableStyleId>
              </a:tblPr>
              <a:tblGrid>
                <a:gridCol w="28563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56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56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110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МЕЖБЮДЖЕТНЫХ ТРАНСФЕРТОВ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АНАЛОГИЯ В СЕМЕЙНОМ БЮДЖЕТЕ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8636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(от лат. «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Dotatio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дар, пожертвование)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без определения  конкретной  цели их использования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 даёте своему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ребёнку «карманные» деньги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415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(от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лат. «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Subvenire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» приходить на помощь)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на финансирование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«переданных» другим публично-правовым образованиям полномочий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5759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 «добавляете» денег для того, чтобы ваш ребенок купил себе новый телефон (а остальные он накопил сам)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12160" y="350100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Вы даёте своему ребенку  деньги  и посылаете его в магазин купить продукты (по списку)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013176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34"/>
            <a:r>
              <a:rPr lang="ru-RU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400" b="1" spc="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spc="147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34"/>
            <a:r>
              <a:rPr lang="ru-RU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от лат. «</a:t>
            </a:r>
            <a:r>
              <a:rPr lang="en-US" dirty="0" err="1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»  поддержка</a:t>
            </a:r>
            <a:r>
              <a:rPr lang="ru-RU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i="1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5013176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Предоставляются на условиях  долевого </a:t>
            </a:r>
            <a:r>
              <a:rPr lang="ru-RU" dirty="0" err="1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расходов других бюджетов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0" y="188640"/>
          <a:ext cx="9036496" cy="980689"/>
        </p:xfrm>
        <a:graphic>
          <a:graphicData uri="http://schemas.openxmlformats.org/drawingml/2006/table">
            <a:tbl>
              <a:tblPr/>
              <a:tblGrid>
                <a:gridCol w="90364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ОБЪЕМ ФИНАНСОВОЙ ПОМОЩИ БЮДЖЕТУ МУНИЦИПАЛЬНОГО ОБРАЗОВАНИЯ КОРМОВСКОЕ СЕЛЬСКОЕ ПОСЕЛЕНИЕ ПЕРОМАЙСКОГО РАЙОНА РЕСПУБЛИКИ КРЫМ  ИЗ БЮДЖЕТОВ ВЫШЕСТОЯЩИХ УРОВНЕЙ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ГОД И ПЛАНОВЫЙ ПЕРИОД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И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ГОДОВ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 rot="5400000">
            <a:off x="8391472" y="689648"/>
            <a:ext cx="353943" cy="9361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1428737"/>
          <a:ext cx="8784976" cy="371618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120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00313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43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5673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5000"/>
                        </a:lnSpc>
                      </a:pP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бюджетам сельских поселений на выравнивание бюджетной обеспеченности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975,99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868,99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819,43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6702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5000"/>
                        </a:lnSpc>
                      </a:pPr>
                      <a:endParaRPr lang="ru-RU" sz="1100" b="1" i="0" u="none" strike="noStrike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fontAlgn="t" latinLnBrk="0" hangingPunct="1">
                        <a:lnSpc>
                          <a:spcPct val="105000"/>
                        </a:lnSpc>
                      </a:pPr>
                      <a:r>
                        <a:rPr lang="ru-RU" sz="11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 бюджетам сельских поселений на выполнение передаваемых полномочий субъектов Российской Федерации (в сфере административной ответственности)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05035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endParaRPr lang="ru-RU" sz="11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сельских поселений на осуществление первичного воинского учета на территориях, где отсутствуют военные комиссариаты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98,43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100,13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105,92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1458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endParaRPr lang="ru-RU" sz="11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субсидии бюджетам сельских поселений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1458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endParaRPr lang="ru-RU" sz="11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безвозмездных поступлений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1075,17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969,87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926,10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Овал 42"/>
          <p:cNvSpPr/>
          <p:nvPr/>
        </p:nvSpPr>
        <p:spPr>
          <a:xfrm>
            <a:off x="4644008" y="4581128"/>
            <a:ext cx="4392488" cy="1800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34</a:t>
            </a:fld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107504" y="2348880"/>
            <a:ext cx="5328592" cy="345638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>
            <a:off x="1259632" y="2636912"/>
            <a:ext cx="4032448" cy="2880320"/>
          </a:xfrm>
          <a:custGeom>
            <a:avLst/>
            <a:gdLst>
              <a:gd name="connsiteX0" fmla="*/ 0 w 4104456"/>
              <a:gd name="connsiteY0" fmla="*/ 1440160 h 2880320"/>
              <a:gd name="connsiteX1" fmla="*/ 873378 w 4104456"/>
              <a:gd name="connsiteY1" fmla="*/ 261309 h 2880320"/>
              <a:gd name="connsiteX2" fmla="*/ 2052231 w 4104456"/>
              <a:gd name="connsiteY2" fmla="*/ 3 h 2880320"/>
              <a:gd name="connsiteX3" fmla="*/ 3231084 w 4104456"/>
              <a:gd name="connsiteY3" fmla="*/ 261312 h 2880320"/>
              <a:gd name="connsiteX4" fmla="*/ 4104457 w 4104456"/>
              <a:gd name="connsiteY4" fmla="*/ 1440167 h 2880320"/>
              <a:gd name="connsiteX5" fmla="*/ 3231081 w 4104456"/>
              <a:gd name="connsiteY5" fmla="*/ 2619020 h 2880320"/>
              <a:gd name="connsiteX6" fmla="*/ 2052228 w 4104456"/>
              <a:gd name="connsiteY6" fmla="*/ 2880327 h 2880320"/>
              <a:gd name="connsiteX7" fmla="*/ 873375 w 4104456"/>
              <a:gd name="connsiteY7" fmla="*/ 2619019 h 2880320"/>
              <a:gd name="connsiteX8" fmla="*/ 1 w 4104456"/>
              <a:gd name="connsiteY8" fmla="*/ 1440165 h 2880320"/>
              <a:gd name="connsiteX9" fmla="*/ 0 w 4104456"/>
              <a:gd name="connsiteY9" fmla="*/ 144016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4456" h="2880320">
                <a:moveTo>
                  <a:pt x="0" y="1440160"/>
                </a:moveTo>
                <a:cubicBezTo>
                  <a:pt x="1" y="970815"/>
                  <a:pt x="325912" y="530912"/>
                  <a:pt x="873378" y="261309"/>
                </a:cubicBezTo>
                <a:cubicBezTo>
                  <a:pt x="1218714" y="91246"/>
                  <a:pt x="1630347" y="2"/>
                  <a:pt x="2052231" y="3"/>
                </a:cubicBezTo>
                <a:cubicBezTo>
                  <a:pt x="2474115" y="3"/>
                  <a:pt x="2885748" y="91247"/>
                  <a:pt x="3231084" y="261312"/>
                </a:cubicBezTo>
                <a:cubicBezTo>
                  <a:pt x="3778549" y="530917"/>
                  <a:pt x="4104459" y="970821"/>
                  <a:pt x="4104457" y="1440167"/>
                </a:cubicBezTo>
                <a:cubicBezTo>
                  <a:pt x="4104457" y="1909513"/>
                  <a:pt x="3778546" y="2349416"/>
                  <a:pt x="3231081" y="2619020"/>
                </a:cubicBezTo>
                <a:cubicBezTo>
                  <a:pt x="2885745" y="2789084"/>
                  <a:pt x="2474112" y="2880327"/>
                  <a:pt x="2052228" y="2880327"/>
                </a:cubicBezTo>
                <a:cubicBezTo>
                  <a:pt x="1630344" y="2880327"/>
                  <a:pt x="1218711" y="2789083"/>
                  <a:pt x="873375" y="2619019"/>
                </a:cubicBezTo>
                <a:cubicBezTo>
                  <a:pt x="325910" y="2349414"/>
                  <a:pt x="0" y="1909511"/>
                  <a:pt x="1" y="1440165"/>
                </a:cubicBezTo>
                <a:cubicBezTo>
                  <a:pt x="1" y="1440163"/>
                  <a:pt x="0" y="1440162"/>
                  <a:pt x="0" y="144016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2339752" y="2924944"/>
            <a:ext cx="2808312" cy="23042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91880" y="3429000"/>
            <a:ext cx="1440160" cy="10801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933056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4531,93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100%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1412776"/>
            <a:ext cx="1656184" cy="72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ВСЕГО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899592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843808" y="1124744"/>
            <a:ext cx="1944216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НАЛОГОВЫЕ ДОХОДЫ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988840"/>
            <a:ext cx="2304256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БЕЗВОЗМЕЗДНЫЕ ПОСТУПЛЕНИЯ –  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2973,43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cxnSp>
        <p:nvCxnSpPr>
          <p:cNvPr id="18" name="Прямая со стрелкой 17"/>
          <p:cNvCxnSpPr>
            <a:stCxn id="15" idx="2"/>
            <a:endCxn id="9" idx="0"/>
          </p:cNvCxnSpPr>
          <p:nvPr/>
        </p:nvCxnSpPr>
        <p:spPr>
          <a:xfrm flipH="1">
            <a:off x="3743908" y="2060848"/>
            <a:ext cx="72008" cy="864096"/>
          </a:xfrm>
          <a:prstGeom prst="straightConnector1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771800" y="5877272"/>
            <a:ext cx="1872208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EDA67B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НЕНАЛОГОВЫЕ ДОХОДЫ </a:t>
            </a:r>
          </a:p>
        </p:txBody>
      </p:sp>
      <p:cxnSp>
        <p:nvCxnSpPr>
          <p:cNvPr id="23" name="Прямая со стрелкой 22"/>
          <p:cNvCxnSpPr>
            <a:stCxn id="21" idx="0"/>
            <a:endCxn id="10" idx="4"/>
          </p:cNvCxnSpPr>
          <p:nvPr/>
        </p:nvCxnSpPr>
        <p:spPr>
          <a:xfrm flipV="1">
            <a:off x="3707904" y="4509120"/>
            <a:ext cx="504056" cy="1368152"/>
          </a:xfrm>
          <a:prstGeom prst="straightConnector1">
            <a:avLst/>
          </a:prstGeom>
          <a:ln>
            <a:solidFill>
              <a:srgbClr val="EDA67B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6228184" y="2924944"/>
            <a:ext cx="2304256" cy="4320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ДОТАЦИИ – </a:t>
            </a:r>
            <a:r>
              <a:rPr lang="ru-RU" b="1" dirty="0" smtClean="0">
                <a:solidFill>
                  <a:schemeClr val="tx1"/>
                </a:solidFill>
              </a:rPr>
              <a:t>975,99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28184" y="3356992"/>
            <a:ext cx="2304256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СУБВЕНЦИИ – </a:t>
            </a:r>
            <a:r>
              <a:rPr lang="ru-RU" b="1" dirty="0" smtClean="0">
                <a:solidFill>
                  <a:schemeClr val="tx1"/>
                </a:solidFill>
              </a:rPr>
              <a:t>98,4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5186" y="0"/>
            <a:ext cx="74440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СТРУКТУРА ДОХОДНОЙ ЧАСТИ БЮДЖЕТА В 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2020 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ГОДУ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И ПЛАНОВОМ ПЕРИОДЕ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2021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2022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ГОДОВ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36296" y="908720"/>
            <a:ext cx="148361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(ТЫС. РУБЛЕЙ)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7290" y="3861048"/>
            <a:ext cx="112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2973,43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63,95%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5776" y="3861048"/>
            <a:ext cx="11521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1264,0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,0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17,58%</a:t>
            </a:r>
          </a:p>
          <a:p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3563888" y="3645024"/>
            <a:ext cx="11521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290,1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18,47%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4860032" y="4714884"/>
            <a:ext cx="410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750" i="1" dirty="0" smtClean="0">
                <a:latin typeface="Times New Roman" pitchFamily="18" charset="0"/>
                <a:cs typeface="Times New Roman" pitchFamily="18" charset="0"/>
              </a:rPr>
              <a:t>общий объем </a:t>
            </a:r>
          </a:p>
          <a:p>
            <a:pPr algn="ctr"/>
            <a:r>
              <a:rPr lang="ru-RU" sz="1750" i="1" dirty="0" smtClean="0">
                <a:latin typeface="Times New Roman" pitchFamily="18" charset="0"/>
                <a:cs typeface="Times New Roman" pitchFamily="18" charset="0"/>
              </a:rPr>
              <a:t>безвозмездных поступлений из бюджетов вышестоящих уровней </a:t>
            </a:r>
            <a:r>
              <a:rPr lang="ru-RU" sz="175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750" b="1" dirty="0" smtClean="0">
                <a:latin typeface="Times New Roman" pitchFamily="18" charset="0"/>
                <a:cs typeface="Times New Roman" pitchFamily="18" charset="0"/>
              </a:rPr>
              <a:t>2973,43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sz="1750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750" i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750" b="1" dirty="0" smtClean="0">
                <a:latin typeface="Times New Roman" pitchFamily="18" charset="0"/>
                <a:cs typeface="Times New Roman" pitchFamily="18" charset="0"/>
              </a:rPr>
              <a:t>969,88</a:t>
            </a:r>
            <a:endParaRPr lang="ru-RU" sz="175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1750" b="1" i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175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5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3923928" y="2204864"/>
            <a:ext cx="2304256" cy="612068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5" name="object 28"/>
          <p:cNvSpPr/>
          <p:nvPr/>
        </p:nvSpPr>
        <p:spPr>
          <a:xfrm>
            <a:off x="755576" y="188640"/>
            <a:ext cx="7920880" cy="1080120"/>
          </a:xfrm>
          <a:custGeom>
            <a:avLst/>
            <a:gdLst/>
            <a:ahLst/>
            <a:cxnLst/>
            <a:rect l="l" t="t" r="r" b="b"/>
            <a:pathLst>
              <a:path w="6126480" h="848868">
                <a:moveTo>
                  <a:pt x="0" y="848868"/>
                </a:moveTo>
                <a:lnTo>
                  <a:pt x="6126480" y="848868"/>
                </a:lnTo>
                <a:lnTo>
                  <a:pt x="6126480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solidFill>
            <a:srgbClr val="FF7C8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БЮДЖЕТА -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денежные средства, направляемые на финансовое обеспечение полномочий органов местного самоуправления.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28"/>
          <p:cNvSpPr/>
          <p:nvPr/>
        </p:nvSpPr>
        <p:spPr>
          <a:xfrm>
            <a:off x="755576" y="1340768"/>
            <a:ext cx="7920880" cy="720080"/>
          </a:xfrm>
          <a:custGeom>
            <a:avLst/>
            <a:gdLst/>
            <a:ahLst/>
            <a:cxnLst/>
            <a:rect l="l" t="t" r="r" b="b"/>
            <a:pathLst>
              <a:path w="6126480" h="848868">
                <a:moveTo>
                  <a:pt x="0" y="848868"/>
                </a:moveTo>
                <a:lnTo>
                  <a:pt x="6126480" y="848868"/>
                </a:lnTo>
                <a:lnTo>
                  <a:pt x="6126480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solidFill>
            <a:srgbClr val="FFFF99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Защищенные статьи расходов бюджета: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26" name="Picture 2" descr="http://www.publicceo.com/wp-content/uploads/2013/09/shutterstock_69191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357430"/>
            <a:ext cx="3429024" cy="252028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11560" y="2348880"/>
            <a:ext cx="2016224" cy="11521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Оплата труда с начислениями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3861048"/>
            <a:ext cx="2016224" cy="1080120"/>
          </a:xfrm>
          <a:prstGeom prst="rect">
            <a:avLst/>
          </a:prstGeom>
          <a:solidFill>
            <a:srgbClr val="E1A44B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5085184"/>
            <a:ext cx="3024336" cy="1368152"/>
          </a:xfrm>
          <a:prstGeom prst="rect">
            <a:avLst/>
          </a:prstGeom>
          <a:solidFill>
            <a:srgbClr val="DAD63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Погашение заимствований и обслуживание муниципального долга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43702" y="3714752"/>
            <a:ext cx="2016224" cy="1152128"/>
          </a:xfrm>
          <a:prstGeom prst="rect">
            <a:avLst/>
          </a:prstGeom>
          <a:solidFill>
            <a:srgbClr val="E1A44B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Оплата коммунальных услуг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00826" y="2348880"/>
            <a:ext cx="2319646" cy="11521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Налоги, арендные платежи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8024" y="5085184"/>
            <a:ext cx="2808312" cy="1368152"/>
          </a:xfrm>
          <a:prstGeom prst="rect">
            <a:avLst/>
          </a:prstGeom>
          <a:solidFill>
            <a:srgbClr val="DAD63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продуктов питания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571612"/>
          </a:xfr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РАСХОДЫ БЮДЖЕТА МУНИЦИПАЛЬНОГО ОБРАЗОВАНИЯ КОРМОВСКОЕ СЕЛЬСКОЕ ПОСЕЛЕНИЕ ПЕРВОМАЙСКОГО РАЙОНА РЕСПУБЛИКИ КРЫМ</a:t>
            </a:r>
            <a:b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НА  </a:t>
            </a: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2020 </a:t>
            </a: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ГОД  И  ПЛАНОВЫЙ ПЕРИОД </a:t>
            </a: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2021 </a:t>
            </a: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2022 </a:t>
            </a:r>
            <a:r>
              <a:rPr lang="ru-RU" sz="24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ГОДОВ</a:t>
            </a:r>
            <a:r>
              <a:rPr lang="ru-RU" sz="27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7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</a:b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                                                              </a:t>
            </a:r>
            <a:r>
              <a:rPr lang="en-US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                                                        </a:t>
            </a:r>
            <a:endParaRPr lang="ru-RU" sz="2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664994"/>
          <a:ext cx="8568952" cy="3900414"/>
        </p:xfrm>
        <a:graphic>
          <a:graphicData uri="http://schemas.openxmlformats.org/drawingml/2006/table">
            <a:tbl>
              <a:tblPr firstRow="1" bandCol="1">
                <a:tableStyleId>{10A1B5D5-9B99-4C35-A422-299274C87663}</a:tableStyleId>
              </a:tblPr>
              <a:tblGrid>
                <a:gridCol w="48792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98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98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8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27018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БЮДЖЕТА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746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2021год</a:t>
                      </a: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2022год</a:t>
                      </a: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74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2633,64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2546,83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2523,58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43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2398,57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2446,73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2417,68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199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105,9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909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ХОЗЯЙСТВО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136,67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9819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МУНИЦИПАЛЬНОГО ДОЛГА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36</a:t>
            </a:fld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452320" y="1285860"/>
            <a:ext cx="1431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15436" cy="1412776"/>
          </a:xfr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2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200" b="1" dirty="0" err="1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Кормовское</a:t>
            </a:r>
            <a:r>
              <a:rPr lang="ru-RU" sz="22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сельское поселение Первомайского района Республики Крым</a:t>
            </a:r>
            <a:br>
              <a:rPr lang="ru-RU" sz="22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lang="ru-RU" sz="22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на душу населения в </a:t>
            </a:r>
            <a:r>
              <a:rPr lang="ru-RU" sz="22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2020-2022 </a:t>
            </a:r>
            <a:r>
              <a:rPr lang="ru-RU" sz="22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годах</a:t>
            </a:r>
            <a:endParaRPr lang="ru-RU" sz="2200" b="1" dirty="0">
              <a:ln w="1905"/>
              <a:solidFill>
                <a:srgbClr val="FF7C8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8496943" cy="39410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332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12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12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12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0966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293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6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2020год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024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867,2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845,7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17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825,3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825,3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825,3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8328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583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ХОЗЯЙСТВО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2938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МУНИЦИПАЛЬНОГО ДОЛГА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37</a:t>
            </a:fld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001024" y="1214422"/>
            <a:ext cx="857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0609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Что такое муниципальные программы?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121444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программа-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система мероприятий,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взаимо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вязанных по задачам, срокам осуществления и ресурсам, направленных на достижение конкретных целей  муниципальной политики в определенной сфере  социально – экономического развития муниципального образования.</a:t>
            </a:r>
          </a:p>
        </p:txBody>
      </p:sp>
      <p:sp>
        <p:nvSpPr>
          <p:cNvPr id="37" name="Номер слайда 36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38</a:t>
            </a:fld>
            <a:endParaRPr lang="ru-RU" b="1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251520" y="2204864"/>
            <a:ext cx="8568952" cy="2016224"/>
            <a:chOff x="251520" y="3510128"/>
            <a:chExt cx="8568952" cy="1643644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1907704" y="3510128"/>
              <a:ext cx="164307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ЗАДАЧА 1</a:t>
              </a:r>
              <a:endParaRPr lang="ru-RU" b="1" dirty="0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1907704" y="4653136"/>
              <a:ext cx="164307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ЗАДАЧА 3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907704" y="4081632"/>
              <a:ext cx="164307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ЗАДАЧА 2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3923928" y="3582136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923928" y="4153640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</a:p>
          </p:txBody>
        </p:sp>
        <p:sp>
          <p:nvSpPr>
            <p:cNvPr id="20" name="Овал 19"/>
            <p:cNvSpPr/>
            <p:nvPr/>
          </p:nvSpPr>
          <p:spPr>
            <a:xfrm>
              <a:off x="4716016" y="4144520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</a:p>
          </p:txBody>
        </p:sp>
        <p:sp>
          <p:nvSpPr>
            <p:cNvPr id="21" name="Овал 20"/>
            <p:cNvSpPr/>
            <p:nvPr/>
          </p:nvSpPr>
          <p:spPr>
            <a:xfrm>
              <a:off x="5508104" y="4144520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</a:p>
          </p:txBody>
        </p:sp>
        <p:sp>
          <p:nvSpPr>
            <p:cNvPr id="22" name="Овал 21"/>
            <p:cNvSpPr/>
            <p:nvPr/>
          </p:nvSpPr>
          <p:spPr>
            <a:xfrm>
              <a:off x="3923928" y="4725144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</a:p>
          </p:txBody>
        </p:sp>
        <p:sp>
          <p:nvSpPr>
            <p:cNvPr id="23" name="Овал 22"/>
            <p:cNvSpPr/>
            <p:nvPr/>
          </p:nvSpPr>
          <p:spPr>
            <a:xfrm>
              <a:off x="4716016" y="4716024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</a:p>
          </p:txBody>
        </p:sp>
        <p:sp>
          <p:nvSpPr>
            <p:cNvPr id="24" name="Овал 23"/>
            <p:cNvSpPr/>
            <p:nvPr/>
          </p:nvSpPr>
          <p:spPr>
            <a:xfrm>
              <a:off x="5508104" y="4716024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</a:p>
          </p:txBody>
        </p:sp>
        <p:sp>
          <p:nvSpPr>
            <p:cNvPr id="25" name="Овал 24"/>
            <p:cNvSpPr/>
            <p:nvPr/>
          </p:nvSpPr>
          <p:spPr>
            <a:xfrm>
              <a:off x="4716016" y="3573016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</a:p>
          </p:txBody>
        </p:sp>
        <p:sp>
          <p:nvSpPr>
            <p:cNvPr id="26" name="Овал 25"/>
            <p:cNvSpPr/>
            <p:nvPr/>
          </p:nvSpPr>
          <p:spPr>
            <a:xfrm>
              <a:off x="5508104" y="3573016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</a:p>
          </p:txBody>
        </p:sp>
        <p:cxnSp>
          <p:nvCxnSpPr>
            <p:cNvPr id="28" name="Прямая со стрелкой 27"/>
            <p:cNvCxnSpPr>
              <a:stCxn id="18" idx="6"/>
              <a:endCxn id="25" idx="2"/>
            </p:cNvCxnSpPr>
            <p:nvPr/>
          </p:nvCxnSpPr>
          <p:spPr>
            <a:xfrm flipV="1">
              <a:off x="4352556" y="3787330"/>
              <a:ext cx="363460" cy="912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>
              <a:off x="5148064" y="3789040"/>
              <a:ext cx="436038" cy="114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>
              <a:stCxn id="19" idx="6"/>
              <a:endCxn id="20" idx="2"/>
            </p:cNvCxnSpPr>
            <p:nvPr/>
          </p:nvCxnSpPr>
          <p:spPr>
            <a:xfrm flipV="1">
              <a:off x="4352556" y="4358834"/>
              <a:ext cx="363460" cy="912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>
              <a:off x="5148064" y="4360544"/>
              <a:ext cx="436038" cy="114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>
              <a:stCxn id="22" idx="6"/>
              <a:endCxn id="23" idx="2"/>
            </p:cNvCxnSpPr>
            <p:nvPr/>
          </p:nvCxnSpPr>
          <p:spPr>
            <a:xfrm flipV="1">
              <a:off x="4352556" y="4930338"/>
              <a:ext cx="363460" cy="912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5148064" y="4932048"/>
              <a:ext cx="436038" cy="114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Соединительная линия уступом 39"/>
            <p:cNvCxnSpPr/>
            <p:nvPr/>
          </p:nvCxnSpPr>
          <p:spPr>
            <a:xfrm>
              <a:off x="5940152" y="3789040"/>
              <a:ext cx="785818" cy="57150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Соединительная линия уступом 47"/>
            <p:cNvCxnSpPr/>
            <p:nvPr/>
          </p:nvCxnSpPr>
          <p:spPr>
            <a:xfrm flipV="1">
              <a:off x="5940152" y="4365104"/>
              <a:ext cx="785818" cy="57150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Скругленный прямоугольник 49"/>
            <p:cNvSpPr/>
            <p:nvPr/>
          </p:nvSpPr>
          <p:spPr>
            <a:xfrm>
              <a:off x="6715140" y="4071942"/>
              <a:ext cx="2105332" cy="571504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ПОКАЗАТЕЛИ ЭФФЕКТИВНОСТИ</a:t>
              </a:r>
              <a:endParaRPr lang="ru-RU" b="1" dirty="0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251520" y="3717032"/>
              <a:ext cx="1368152" cy="1143008"/>
            </a:xfrm>
            <a:prstGeom prst="ellipse">
              <a:avLst/>
            </a:prstGeom>
            <a:solidFill>
              <a:srgbClr val="FFFF99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5" name="Прямая со стрелкой 54"/>
            <p:cNvCxnSpPr>
              <a:stCxn id="51" idx="6"/>
            </p:cNvCxnSpPr>
            <p:nvPr/>
          </p:nvCxnSpPr>
          <p:spPr>
            <a:xfrm>
              <a:off x="1619672" y="4288536"/>
              <a:ext cx="6060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Соединительная линия уступом 59"/>
            <p:cNvCxnSpPr>
              <a:stCxn id="51" idx="6"/>
              <a:endCxn id="15" idx="1"/>
            </p:cNvCxnSpPr>
            <p:nvPr/>
          </p:nvCxnSpPr>
          <p:spPr>
            <a:xfrm flipV="1">
              <a:off x="1619672" y="3760162"/>
              <a:ext cx="288032" cy="52837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Соединительная линия уступом 61"/>
            <p:cNvCxnSpPr>
              <a:stCxn id="51" idx="6"/>
              <a:endCxn id="16" idx="1"/>
            </p:cNvCxnSpPr>
            <p:nvPr/>
          </p:nvCxnSpPr>
          <p:spPr>
            <a:xfrm>
              <a:off x="1619672" y="4288536"/>
              <a:ext cx="288032" cy="614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 стрелкой 77"/>
            <p:cNvCxnSpPr>
              <a:stCxn id="51" idx="6"/>
              <a:endCxn id="17" idx="1"/>
            </p:cNvCxnSpPr>
            <p:nvPr/>
          </p:nvCxnSpPr>
          <p:spPr>
            <a:xfrm>
              <a:off x="1619672" y="4288536"/>
              <a:ext cx="288032" cy="4312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5" idx="3"/>
              <a:endCxn id="18" idx="2"/>
            </p:cNvCxnSpPr>
            <p:nvPr/>
          </p:nvCxnSpPr>
          <p:spPr>
            <a:xfrm>
              <a:off x="3550778" y="3760161"/>
              <a:ext cx="373150" cy="3628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>
              <a:stCxn id="17" idx="3"/>
              <a:endCxn id="19" idx="2"/>
            </p:cNvCxnSpPr>
            <p:nvPr/>
          </p:nvCxnSpPr>
          <p:spPr>
            <a:xfrm>
              <a:off x="3550778" y="4331665"/>
              <a:ext cx="373150" cy="3628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>
              <a:stCxn id="16" idx="3"/>
              <a:endCxn id="22" idx="2"/>
            </p:cNvCxnSpPr>
            <p:nvPr/>
          </p:nvCxnSpPr>
          <p:spPr>
            <a:xfrm>
              <a:off x="3550778" y="4903169"/>
              <a:ext cx="373150" cy="3628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Скругленный прямоугольник 42"/>
          <p:cNvSpPr/>
          <p:nvPr/>
        </p:nvSpPr>
        <p:spPr>
          <a:xfrm>
            <a:off x="0" y="4581128"/>
            <a:ext cx="9144000" cy="171448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имеет цель , задачи и показатели эффективности , которые отражают степень их достижения (решения), то есть действия и бюджетные средства, направленные на достижение заданного результата.  При этом значение показателей является индикатором по данному направлению деятельности и сигнализирует о плохом или хорошем результате, необходимости принятия новых  решений. 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Доля расходов, включенных в муниципальные программы</a:t>
            </a:r>
          </a:p>
        </p:txBody>
      </p:sp>
      <p:sp>
        <p:nvSpPr>
          <p:cNvPr id="37" name="Номер слайда 36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39</a:t>
            </a:fld>
            <a:endParaRPr lang="ru-RU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79512" y="2132856"/>
            <a:ext cx="8568952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очередном финансовом году и плановом периоде планируется финансовое обеспечение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муниципальных программ муниципального образования.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4348" y="1000108"/>
            <a:ext cx="7643866" cy="121444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расходов бюджета муниципального образования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на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2020-2022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 осуществлялось на основе реестра расходных обязательств по программно-целевому принципу. </a:t>
            </a:r>
          </a:p>
        </p:txBody>
      </p:sp>
      <p:cxnSp>
        <p:nvCxnSpPr>
          <p:cNvPr id="47" name="Прямая со стрелкой 46"/>
          <p:cNvCxnSpPr>
            <a:stCxn id="43" idx="2"/>
            <a:endCxn id="64" idx="0"/>
          </p:cNvCxnSpPr>
          <p:nvPr/>
        </p:nvCxnSpPr>
        <p:spPr>
          <a:xfrm>
            <a:off x="4463988" y="299695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3" name="Овал 62"/>
          <p:cNvSpPr/>
          <p:nvPr/>
        </p:nvSpPr>
        <p:spPr>
          <a:xfrm>
            <a:off x="1403648" y="3284984"/>
            <a:ext cx="1224136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3851920" y="3356992"/>
            <a:ext cx="1224136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6228184" y="3284984"/>
            <a:ext cx="1224136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899592" y="4221088"/>
            <a:ext cx="2160240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Программная часть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4051,9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 (98,4%)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899592" y="5229200"/>
            <a:ext cx="2160240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Непрограммная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480,0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 (1,6%)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491880" y="4293096"/>
            <a:ext cx="2168549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Программная часть  –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2185,8тыс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 (98,2%)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491880" y="5301208"/>
            <a:ext cx="2168549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Непрограммная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423,8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(1,8%)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228184" y="4221088"/>
            <a:ext cx="2304256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Программная часть 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2185,8тыс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(99,1%)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228184" y="5229200"/>
            <a:ext cx="230425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Непрограммная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465,0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(0,9%)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 стрелкой 44"/>
          <p:cNvCxnSpPr>
            <a:stCxn id="43" idx="2"/>
            <a:endCxn id="63" idx="0"/>
          </p:cNvCxnSpPr>
          <p:nvPr/>
        </p:nvCxnSpPr>
        <p:spPr>
          <a:xfrm flipH="1">
            <a:off x="2015716" y="2996952"/>
            <a:ext cx="244827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43" idx="2"/>
            <a:endCxn id="65" idx="0"/>
          </p:cNvCxnSpPr>
          <p:nvPr/>
        </p:nvCxnSpPr>
        <p:spPr>
          <a:xfrm>
            <a:off x="4463988" y="2996952"/>
            <a:ext cx="23762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12576" y="214291"/>
            <a:ext cx="10297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ПРИНЦИП ПРОЗРАЧНОСТИ (ОТКРЫТОСТИ) БЮДЖЕТНОЙ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 СИСТЕМЫ РОССИЙСКОЙ ФЕДЕРАЦИИ ОЗНАЧАЕТ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1340768"/>
            <a:ext cx="84296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Бюджетный кодекс Российской Федерации, статья 36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467544" y="1196752"/>
          <a:ext cx="835292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328592"/>
          </a:xfrm>
        </p:spPr>
        <p:txBody>
          <a:bodyPr>
            <a:noAutofit/>
          </a:bodyPr>
          <a:lstStyle/>
          <a:p>
            <a:pPr indent="552450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А</a:t>
            </a:r>
          </a:p>
          <a:p>
            <a:pPr indent="55245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Ассигнования </a:t>
            </a:r>
          </a:p>
          <a:p>
            <a:pPr indent="55245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Целевые денежные средства, выделенные из государственных, муниципальных источников на определенные нужды или конкретным организациям, лицам.	</a:t>
            </a:r>
          </a:p>
          <a:p>
            <a:pPr indent="552450" algn="just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это предельные объемы денежных средств, предусмотренных в соответствующем финансовом году для исполнения 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бюджетных обязательств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552450">
              <a:buNone/>
            </a:pPr>
            <a:endParaRPr lang="ru-RU" sz="1800" b="1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None/>
            </a:pPr>
            <a:endParaRPr lang="ru-RU" sz="11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Пример: бюджетные ассигнования на социальное обеспечение населения – пенсии, пособия, компенсации и другие социальные выплаты.</a:t>
            </a:r>
          </a:p>
          <a:p>
            <a:pPr indent="552450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699792" y="342900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27584" y="3861048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52450"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Бюджетные обязательства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расходные обязательства, подлежащие исполнению в соответствующем финансовом году. </a:t>
            </a:r>
          </a:p>
        </p:txBody>
      </p:sp>
      <p:pic>
        <p:nvPicPr>
          <p:cNvPr id="1026" name="Picture 2" descr="&amp;bcy;&amp;yucy;&amp;dcy;&amp;zhcy;&amp;iecy;&amp;tcy;&amp;ncy;&amp;ycy;&amp;iecy; &amp;acy;&amp;scy;&amp;scy;&amp;icy;&amp;gcy;&amp;ncy;&amp;ocy;&amp;vcy;&amp;acy;&amp;ncy;&amp;icy;&amp;yacy; &amp;ecy;&amp;tcy;&amp;ocy;"/>
          <p:cNvPicPr>
            <a:picLocks noChangeAspect="1" noChangeArrowheads="1"/>
          </p:cNvPicPr>
          <p:nvPr/>
        </p:nvPicPr>
        <p:blipFill>
          <a:blip r:embed="rId2" cstate="print"/>
          <a:srcRect t="33729"/>
          <a:stretch>
            <a:fillRect/>
          </a:stretch>
        </p:blipFill>
        <p:spPr bwMode="auto">
          <a:xfrm>
            <a:off x="5508104" y="3212976"/>
            <a:ext cx="3122712" cy="1926285"/>
          </a:xfrm>
          <a:prstGeom prst="rect">
            <a:avLst/>
          </a:prstGeom>
          <a:noFill/>
        </p:spPr>
      </p:pic>
      <p:sp>
        <p:nvSpPr>
          <p:cNvPr id="1028" name="AutoShape 4" descr="https://cdn.riastatic.com/photos/ria/dom_news_logo/20/2057/205735/205735m.jpg?v=140196523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        Глоссарий</a:t>
            </a:r>
          </a:p>
        </p:txBody>
      </p:sp>
      <p:pic>
        <p:nvPicPr>
          <p:cNvPr id="12" name="Picture 2" descr="http://liftvdome.ru/upload/medialibrary/b3a/b3a16dd7ea6b750af28fb4e54b2a5c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6632"/>
            <a:ext cx="1534318" cy="119675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0"/>
            <a:ext cx="8229600" cy="46531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		</a:t>
            </a:r>
            <a:r>
              <a:rPr lang="ru-RU" sz="4400" b="1" dirty="0" smtClean="0">
                <a:solidFill>
                  <a:srgbClr val="469729"/>
                </a:solidFill>
                <a:latin typeface="Monotype Corsiva" pitchFamily="66" charset="0"/>
                <a:cs typeface="Times New Roman" pitchFamily="18" charset="0"/>
              </a:rPr>
              <a:t>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b="1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6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</a:t>
            </a:r>
          </a:p>
          <a:p>
            <a:pPr indent="466725" algn="just">
              <a:buNone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Основной финансовый документ муниципального образования на текущий финансовый год и плановый период, принимаемый представительным органом местного самоуправления </a:t>
            </a:r>
            <a:r>
              <a:rPr lang="ru-RU" sz="1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(в муниципальном образовании </a:t>
            </a:r>
            <a:r>
              <a:rPr lang="ru-RU" sz="16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бюджет принимается </a:t>
            </a:r>
            <a:r>
              <a:rPr lang="ru-RU" sz="16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Войковским</a:t>
            </a:r>
            <a:r>
              <a:rPr lang="ru-RU" sz="1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сельским советом Первомайского района Республики Крым).</a:t>
            </a:r>
          </a:p>
          <a:p>
            <a:pPr indent="466725" algn="just">
              <a:buNone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2.Фонд денежных средств, формируемый и используемый для решения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вопросов местного значения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/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924944"/>
            <a:ext cx="7920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местного значения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вопросы непосредственного обеспечения жизнедеятельности населения муниципального образования, решение которых осуществляется населением и (или) органами местного самоуправления самостоятельно (</a:t>
            </a:r>
            <a:r>
              <a:rPr lang="ru-RU" sz="1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перечислены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ст.16 федерального закона от 06.10.2003 №131-ФЗ «Об общих принципах организации местного самоуправления в Российской Федерации»).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339752" y="2780928"/>
            <a:ext cx="7200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857224" y="4572008"/>
            <a:ext cx="6264126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Организация в границах сельского поселения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электро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-, тепло-,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газо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и водоснабжения населения, водоотведения, снабжения населения топливом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57224" y="5572140"/>
            <a:ext cx="6192688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Дорожная деятельность в отношении автомобильных дорог общего пользования местного значения в границах сельского поселения и обеспечение безопасности дорожного движения на них</a:t>
            </a:r>
          </a:p>
        </p:txBody>
      </p:sp>
      <p:pic>
        <p:nvPicPr>
          <p:cNvPr id="30722" name="Picture 2" descr="http://d1.izvestia29.ru/data/files/ed/48/000048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25144"/>
            <a:ext cx="1292829" cy="897614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0724" name="AutoShape 4" descr="https://im1-tub-ru.yandex.net/i?id=3296f3e4d4d3c096789a33b49902550c&amp;n=33&amp;h=215&amp;w=3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s://im1-tub-ru.yandex.net/i?id=3296f3e4d4d3c096789a33b49902550c&amp;n=33&amp;h=215&amp;w=3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cdn.riastatic.com/photos/ria/dom_news_logo/20/2057/205735/205735m.jpg?v=140196523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Рисунок 23" descr="дорог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5661248"/>
            <a:ext cx="1296144" cy="90010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2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2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 flipH="1">
            <a:off x="2483768" y="1196752"/>
            <a:ext cx="576064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61662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</a:t>
            </a:r>
            <a:endParaRPr lang="ru-RU" sz="1800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Группировка 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бюджетов всех уровней бюджетной системы РФ, а также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источников финансирования дефицитов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этих бюджетов, используемая для составления и исполнения бюджетов.</a:t>
            </a:r>
          </a:p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1400" dirty="0"/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4716016" y="1196752"/>
            <a:ext cx="0" cy="2880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444208" y="1484784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857224" y="2060847"/>
            <a:ext cx="2850680" cy="2153971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Поступающие от населения, организаций, учреждений в бюджет денежные средства в виде налогов, неналоговых поступлений (пошлины, доходы от продажи имущества, штрафы и др.), безвозмездных поступлений.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75856" y="4214818"/>
            <a:ext cx="3224970" cy="2238518"/>
          </a:xfrm>
          <a:prstGeom prst="round2DiagRect">
            <a:avLst/>
          </a:prstGeom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Денежные средства бюджета, направляемые на финансовое обеспечение задач и функций местного самоуправления (на благоустройство, культуру,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транспорт, дорожное хозяйство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600" dirty="0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5940152" y="2060848"/>
            <a:ext cx="2846690" cy="1956923"/>
          </a:xfrm>
          <a:prstGeom prst="round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Денежные средства, направляемые на покрытие дефицита бюджета (кредиты кредитных организаций, бюджетные кредиты).</a:t>
            </a:r>
          </a:p>
        </p:txBody>
      </p:sp>
      <p:sp>
        <p:nvSpPr>
          <p:cNvPr id="14338" name="AutoShape 2" descr="https://im2-tub-ru.yandex.net/i?id=95f7495015689caa3ff45e3ef17d47d2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im2-tub-ru.yandex.net/i?id=95f7495015689caa3ff45e3ef17d47d2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Рисунок 34" descr="день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437112"/>
            <a:ext cx="2068463" cy="1520634"/>
          </a:xfrm>
          <a:prstGeom prst="rect">
            <a:avLst/>
          </a:prstGeom>
        </p:spPr>
      </p:pic>
      <p:pic>
        <p:nvPicPr>
          <p:cNvPr id="14342" name="Picture 6" descr="http://feodom.feo.ua/news/foto/20375_7b22cd313bfe5d58869c780ad5e8e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365104"/>
            <a:ext cx="2088232" cy="16705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79512" y="404664"/>
            <a:ext cx="8445624" cy="6048672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indent="552450" algn="just">
              <a:buNone/>
            </a:pPr>
            <a:r>
              <a:rPr lang="ru-RU" sz="20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Основанная на экономических отношениях и государственном устройстве Российской Федерации, регулируемая законодательством Российской Федерации </a:t>
            </a:r>
            <a:r>
              <a:rPr lang="ru-RU" sz="1800" b="1" dirty="0" smtClean="0">
                <a:solidFill>
                  <a:srgbClr val="FB5B4F"/>
                </a:solidFill>
                <a:latin typeface="Times New Roman" pitchFamily="18" charset="0"/>
                <a:cs typeface="Times New Roman" pitchFamily="18" charset="0"/>
              </a:rPr>
              <a:t>совокупность</a:t>
            </a:r>
          </a:p>
          <a:p>
            <a:pPr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1988840"/>
            <a:ext cx="417646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федерального бюджета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3808" y="2786058"/>
            <a:ext cx="4176464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бюджетов субъектов Российской Федерации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бюджет Республики Крым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43808" y="3861048"/>
            <a:ext cx="4176464" cy="14773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местных бюджетов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бюджет муниципального образования </a:t>
            </a:r>
            <a:r>
              <a:rPr lang="ru-RU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43808" y="5643578"/>
            <a:ext cx="4176464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бюджетов государственных внебюджетных фондов 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(например, Пенсионный фонд РФ)</a:t>
            </a:r>
            <a:endParaRPr lang="ru-RU" i="1" dirty="0"/>
          </a:p>
        </p:txBody>
      </p:sp>
      <p:grpSp>
        <p:nvGrpSpPr>
          <p:cNvPr id="2" name="Группа 13"/>
          <p:cNvGrpSpPr/>
          <p:nvPr/>
        </p:nvGrpSpPr>
        <p:grpSpPr>
          <a:xfrm>
            <a:off x="1357290" y="2000240"/>
            <a:ext cx="1440160" cy="4083366"/>
            <a:chOff x="1403648" y="1988840"/>
            <a:chExt cx="1440160" cy="3672408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403648" y="1988840"/>
              <a:ext cx="0" cy="36724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1403648" y="5661248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1403648" y="4365104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1403648" y="3140968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1403648" y="2204864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6336704"/>
          </a:xfrm>
        </p:spPr>
        <p:txBody>
          <a:bodyPr>
            <a:normAutofit/>
          </a:bodyPr>
          <a:lstStyle/>
          <a:p>
            <a:pPr indent="552450">
              <a:buNone/>
            </a:pPr>
            <a:r>
              <a:rPr lang="ru-RU" sz="19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Бюджетная смета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	Документ, устанавливающий </a:t>
            </a:r>
            <a:r>
              <a:rPr lang="ru-RU" sz="19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лимиты бюджетных обязательств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казенного учреждения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500174"/>
            <a:ext cx="4176464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лимит бюджетных обязательств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объем прав в денежном выражении на принятие казенным учреждением бюджетных обязательств и (или) их исполнение в текущем финансовом году (текущем финансовом году и плановом периоде)</a:t>
            </a:r>
            <a:endParaRPr lang="ru-RU" dirty="0"/>
          </a:p>
        </p:txBody>
      </p: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 rot="16200000" flipH="1">
            <a:off x="6328501" y="1168443"/>
            <a:ext cx="44743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15" idx="0"/>
          </p:cNvCxnSpPr>
          <p:nvPr/>
        </p:nvCxnSpPr>
        <p:spPr>
          <a:xfrm>
            <a:off x="2483768" y="134076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11960" y="4653136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3571876"/>
            <a:ext cx="4176464" cy="31393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Например, муниципальное казенное учреждение «Дирекция единого заказчика капитального строительства» выполняет работы по строительному контролю, финансовое обеспечение которых  осуществляет за счет   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основании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бюджетной сметы.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5576" y="1700808"/>
            <a:ext cx="3456384" cy="4680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РФ полномочий органов местного самоуправления, финансовое обеспечение деятельности которого осуществляется за счет средств муниципального бюджета на основании бюджетной сметы.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332656"/>
            <a:ext cx="5544616" cy="5832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40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Г</a:t>
            </a:r>
            <a:endParaRPr lang="ru-RU" sz="1800" dirty="0" smtClean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Главный администратор доходов бюджета</a:t>
            </a: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Орган местного самоуправления, казенное учреждение, имеющий(ее) в своем ведении администраторов доходов бюджета  </a:t>
            </a:r>
          </a:p>
          <a:p>
            <a:pPr indent="552450" algn="just"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 </a:t>
            </a: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Орган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местного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самоуправления,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организация,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имеющий(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своем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ведении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администраторов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источников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финансирования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дефицита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бюджета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управление финансово-бюджетной политики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(ГРБС)</a:t>
            </a: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Орган местного самоуправления или наиболее значимое учреждение науки, образования, культуры,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управление образования и молодежной политики, управление культуры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000760" y="857232"/>
            <a:ext cx="576064" cy="496855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00193" y="2636912"/>
            <a:ext cx="28438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Участники бюджетного процесса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93507"/>
          </a:xfrm>
        </p:spPr>
        <p:txBody>
          <a:bodyPr>
            <a:noAutofit/>
          </a:bodyPr>
          <a:lstStyle/>
          <a:p>
            <a:pPr indent="552450">
              <a:buNone/>
            </a:pPr>
            <a:r>
              <a:rPr lang="ru-RU" b="1" dirty="0" smtClean="0">
                <a:solidFill>
                  <a:srgbClr val="CC3300"/>
                </a:solidFill>
                <a:latin typeface="Monotype Corsiva" pitchFamily="66" charset="0"/>
                <a:cs typeface="Times New Roman" pitchFamily="18" charset="0"/>
              </a:rPr>
              <a:t>Е</a:t>
            </a:r>
            <a:r>
              <a:rPr lang="ru-RU" sz="18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indent="552450">
              <a:buNone/>
            </a:pPr>
            <a:r>
              <a:rPr lang="ru-RU" sz="17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Единый счет бюджета</a:t>
            </a:r>
            <a:endParaRPr lang="ru-RU" sz="17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		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139952" y="357301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0242" idx="1"/>
            <a:endCxn id="10242" idx="1"/>
          </p:cNvCxnSpPr>
          <p:nvPr/>
        </p:nvCxnSpPr>
        <p:spPr>
          <a:xfrm rot="10800000">
            <a:off x="5724128" y="3571876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211960" y="4005064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44" name="Picture 4" descr="http://www.cheb.net/pics/big/143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924944"/>
            <a:ext cx="3211861" cy="1973958"/>
          </a:xfrm>
          <a:prstGeom prst="rect">
            <a:avLst/>
          </a:prstGeom>
          <a:noFill/>
        </p:spPr>
      </p:pic>
      <p:pic>
        <p:nvPicPr>
          <p:cNvPr id="10242" name="Picture 2" descr="http://cs620620.vk.me/v620620051/1277e/l3UAXvvrU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214554"/>
            <a:ext cx="2179338" cy="2714644"/>
          </a:xfrm>
          <a:prstGeom prst="rect">
            <a:avLst/>
          </a:prstGeom>
          <a:noFill/>
        </p:spPr>
      </p:pic>
      <p:sp>
        <p:nvSpPr>
          <p:cNvPr id="10246" name="AutoShape 6" descr="https://im0-tub-ru.yandex.net/i?id=111b2b4eb42c2114bef2d2c800c0842a&amp;n=33&amp;h=215&amp;w=2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15"/>
          <p:cNvGrpSpPr/>
          <p:nvPr/>
        </p:nvGrpSpPr>
        <p:grpSpPr>
          <a:xfrm>
            <a:off x="4644008" y="4509120"/>
            <a:ext cx="1224136" cy="1469777"/>
            <a:chOff x="4644008" y="4509120"/>
            <a:chExt cx="1224136" cy="1469777"/>
          </a:xfrm>
        </p:grpSpPr>
        <p:pic>
          <p:nvPicPr>
            <p:cNvPr id="10248" name="Picture 8" descr="http://19.img.avito.st/140x105/157200161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4509120"/>
              <a:ext cx="1096516" cy="1151342"/>
            </a:xfrm>
            <a:prstGeom prst="ellipse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4644008" y="5517232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 Федеральный бюджет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17"/>
          <p:cNvGrpSpPr/>
          <p:nvPr/>
        </p:nvGrpSpPr>
        <p:grpSpPr>
          <a:xfrm>
            <a:off x="6156176" y="4857759"/>
            <a:ext cx="1368152" cy="1571637"/>
            <a:chOff x="6156176" y="5373216"/>
            <a:chExt cx="1368152" cy="1528350"/>
          </a:xfrm>
        </p:grpSpPr>
        <p:pic>
          <p:nvPicPr>
            <p:cNvPr id="24" name="Picture 8" descr="http://19.img.avito.st/140x105/157200161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00192" y="5373216"/>
              <a:ext cx="1096516" cy="1151342"/>
            </a:xfrm>
            <a:prstGeom prst="ellipse">
              <a:avLst/>
            </a:prstGeom>
            <a:noFill/>
          </p:spPr>
        </p:pic>
        <p:sp>
          <p:nvSpPr>
            <p:cNvPr id="30" name="TextBox 29"/>
            <p:cNvSpPr txBox="1"/>
            <p:nvPr/>
          </p:nvSpPr>
          <p:spPr>
            <a:xfrm>
              <a:off x="6156176" y="6396335"/>
              <a:ext cx="1368152" cy="505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 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Бюджет Республики Крым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8"/>
          <p:cNvGrpSpPr/>
          <p:nvPr/>
        </p:nvGrpSpPr>
        <p:grpSpPr>
          <a:xfrm>
            <a:off x="7667328" y="4509120"/>
            <a:ext cx="1476672" cy="1469777"/>
            <a:chOff x="7667328" y="4509120"/>
            <a:chExt cx="1476672" cy="1469777"/>
          </a:xfrm>
        </p:grpSpPr>
        <p:pic>
          <p:nvPicPr>
            <p:cNvPr id="25" name="Picture 8" descr="http://19.img.avito.st/140x105/157200161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12360" y="4509120"/>
              <a:ext cx="1096516" cy="1151342"/>
            </a:xfrm>
            <a:prstGeom prst="ellipse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7667328" y="5517232"/>
              <a:ext cx="14766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 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Муниципальный бюджет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93507"/>
          </a:xfrm>
        </p:spPr>
        <p:txBody>
          <a:bodyPr>
            <a:noAutofit/>
          </a:bodyPr>
          <a:lstStyle/>
          <a:p>
            <a:pPr indent="552450">
              <a:buNone/>
            </a:pPr>
            <a:r>
              <a:rPr lang="ru-RU" b="1" dirty="0" smtClean="0">
                <a:solidFill>
                  <a:srgbClr val="FF6600"/>
                </a:solidFill>
                <a:latin typeface="Monotype Corsiva" pitchFamily="66" charset="0"/>
                <a:cs typeface="Times New Roman" pitchFamily="18" charset="0"/>
              </a:rPr>
              <a:t>М</a:t>
            </a:r>
            <a:endParaRPr lang="ru-RU" sz="1800" dirty="0" smtClean="0">
              <a:solidFill>
                <a:srgbClr val="FF66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		Межбюджетные отношения</a:t>
            </a:r>
            <a:endParaRPr lang="ru-RU" sz="18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Взаимоотношения между публично-правовыми образованиями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Российская Федерация, субъекты Российской Федерации, муниципальные образования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по вопросам осуществления бюджетного процесса.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18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Средства, предоставляемые одним бюджетом бюджетной системы РФ другому бюджету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поступления: субсидии, субвенции, дотации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552450">
              <a:buNone/>
            </a:pP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Муниципальная гарантия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Вид долгового обязательства муниципального образования, который предполагает обязанность муниципального образования уплатить кредитору (бенефициару) определенную денежную сумму за должника (принципала) за счет средств бюджета при наступлении гарантийного случая.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https://i.ytimg.com/vi/KHM_PIgrd6s/hqdefault.jpg"/>
          <p:cNvPicPr>
            <a:picLocks noChangeAspect="1" noChangeArrowheads="1"/>
          </p:cNvPicPr>
          <p:nvPr/>
        </p:nvPicPr>
        <p:blipFill>
          <a:blip r:embed="rId2" cstate="print"/>
          <a:srcRect t="10500" b="7601"/>
          <a:stretch>
            <a:fillRect/>
          </a:stretch>
        </p:blipFill>
        <p:spPr bwMode="auto">
          <a:xfrm>
            <a:off x="2987824" y="4869160"/>
            <a:ext cx="2987824" cy="183524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858000"/>
          </a:xfrm>
        </p:spPr>
        <p:txBody>
          <a:bodyPr>
            <a:normAutofit/>
          </a:bodyPr>
          <a:lstStyle/>
          <a:p>
            <a:pPr marL="324000" indent="552450">
              <a:buNone/>
            </a:pPr>
            <a:r>
              <a:rPr lang="ru-RU" sz="55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Муниципальные услуги (работы)</a:t>
            </a:r>
          </a:p>
          <a:p>
            <a:pPr marL="324000" lvl="0"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Услуги (работы), оказываемые (выполняемые) органами местного самоуправления, муниципальными учреждениями (</a:t>
            </a:r>
            <a:r>
              <a:rPr 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см. Муниципальное задание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552450">
              <a:buNone/>
            </a:pPr>
            <a:r>
              <a:rPr lang="ru-RU" b="1" dirty="0" smtClean="0">
                <a:solidFill>
                  <a:schemeClr val="accent3"/>
                </a:solidFill>
                <a:latin typeface="Monotype Corsiva" pitchFamily="66" charset="0"/>
                <a:cs typeface="Times New Roman" pitchFamily="18" charset="0"/>
              </a:rPr>
              <a:t>Н</a:t>
            </a:r>
          </a:p>
          <a:p>
            <a:pPr indent="552450" algn="just">
              <a:buNone/>
            </a:pPr>
            <a:r>
              <a:rPr lang="ru-RU" b="1" dirty="0" smtClean="0">
                <a:solidFill>
                  <a:srgbClr val="FF6600"/>
                </a:solidFill>
                <a:latin typeface="Monotype Corsiva" pitchFamily="66" charset="0"/>
                <a:cs typeface="Times New Roman" pitchFamily="18" charset="0"/>
              </a:rPr>
              <a:t>	</a:t>
            </a:r>
            <a:r>
              <a:rPr lang="ru-RU" sz="1800" b="1" dirty="0" err="1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 расходы</a:t>
            </a:r>
            <a:endParaRPr lang="ru-RU" sz="1800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Расходные обязательства, не включенные в муниципальные программы     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см. Муниципальные программы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55245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О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Отчетный финансовый год</a:t>
            </a: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Год, предшествующий текущему финансовому году.</a:t>
            </a:r>
          </a:p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</a:t>
            </a: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Год, следующий за текущим финансовым годом.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en-US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300192" y="3861048"/>
            <a:ext cx="504056" cy="1368152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7092280" y="4437112"/>
            <a:ext cx="864096" cy="216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259632" y="5805264"/>
            <a:ext cx="864096" cy="216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67744" y="5380672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Текущий финансовый год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котором осуществляется исполнение бюджета, составление и рассмотрение проекта бюджета на очередной финансовый год и плановый период         (очередной финансовый год и плановый период).</a:t>
            </a:r>
          </a:p>
          <a:p>
            <a:endParaRPr lang="ru-RU" dirty="0"/>
          </a:p>
        </p:txBody>
      </p:sp>
      <p:sp>
        <p:nvSpPr>
          <p:cNvPr id="8194" name="AutoShape 2" descr="https://im2-tub-ru.yandex.net/i?id=28abc7edd641d0915cd5632a600469b4&amp;n=33&amp;h=113&amp;w=17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im2-tub-ru.yandex.net/i?id=28abc7edd641d0915cd5632a600469b4&amp;n=33&amp;h=113&amp;w=17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мун услу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1556792"/>
            <a:ext cx="1719833" cy="107632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83264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Публичные нормативные обязательства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</a:t>
            </a: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Р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муниципального бюджета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Денежные средства, направляемые на финансовое обеспечение задач и функций местного самоуправления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группируются по разделам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Группа 24"/>
          <p:cNvGrpSpPr/>
          <p:nvPr/>
        </p:nvGrpSpPr>
        <p:grpSpPr>
          <a:xfrm>
            <a:off x="2071670" y="3571876"/>
            <a:ext cx="5929353" cy="2143139"/>
            <a:chOff x="2198897" y="3845089"/>
            <a:chExt cx="4590614" cy="2143139"/>
          </a:xfrm>
        </p:grpSpPr>
        <p:cxnSp>
          <p:nvCxnSpPr>
            <p:cNvPr id="16" name="Прямая со стрелкой 15"/>
            <p:cNvCxnSpPr/>
            <p:nvPr/>
          </p:nvCxnSpPr>
          <p:spPr>
            <a:xfrm rot="10800000" flipV="1">
              <a:off x="2915816" y="3916526"/>
              <a:ext cx="1716660" cy="3765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rot="10800000">
              <a:off x="4909810" y="4005064"/>
              <a:ext cx="2223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 rot="5400000">
              <a:off x="4053208" y="4092504"/>
              <a:ext cx="928694" cy="43386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4806264" y="3987964"/>
              <a:ext cx="3210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rot="16200000" flipH="1">
              <a:off x="4875754" y="4025346"/>
              <a:ext cx="54338" cy="1377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/>
            <p:nvPr/>
          </p:nvCxnSpPr>
          <p:spPr>
            <a:xfrm>
              <a:off x="4687784" y="3916527"/>
              <a:ext cx="2101727" cy="200026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4687785" y="3987964"/>
              <a:ext cx="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/>
            <p:nvPr/>
          </p:nvCxnSpPr>
          <p:spPr>
            <a:xfrm rot="5400000" flipH="1" flipV="1">
              <a:off x="4687606" y="3916705"/>
              <a:ext cx="1588" cy="122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rot="10800000" flipV="1">
              <a:off x="2198897" y="3916526"/>
              <a:ext cx="2488887" cy="20717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5" name="Группа 25"/>
          <p:cNvGrpSpPr/>
          <p:nvPr/>
        </p:nvGrpSpPr>
        <p:grpSpPr>
          <a:xfrm>
            <a:off x="500034" y="3929066"/>
            <a:ext cx="8022146" cy="2643206"/>
            <a:chOff x="613840" y="4007344"/>
            <a:chExt cx="8022146" cy="264320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13840" y="4007344"/>
              <a:ext cx="2143140" cy="86181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Общегосударственные вопросы</a:t>
              </a: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971690" y="6007608"/>
              <a:ext cx="2664296" cy="64294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Обслуживание муниципального долга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07904" y="4650286"/>
              <a:ext cx="2406662" cy="85725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Национальная оборона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56716" y="5936170"/>
              <a:ext cx="2448272" cy="50405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Жилищно-коммунальное хозяйство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5429256" y="1071546"/>
            <a:ext cx="3500462" cy="250032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размещение информации о муниципальном образовании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 на  Официальном сайте в сети Интернет (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http://pervmo.rk.gov.ru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в разделе «Муниципальные образования района», подраздел –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сельское поселение)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612576" y="214291"/>
            <a:ext cx="10297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РЕАЛИЗАЦИЯ ПРИНЦИПА ПРОЗРАЧНОСТИ (ОТКРЫТОСТИ)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БЮДЖЕТНОЙ СИСТЕМЫ РОССИЙСКОЙ ФЕДЕРАЦИИ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3892700">
            <a:off x="3668309" y="1626433"/>
            <a:ext cx="504056" cy="5510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711437">
            <a:off x="3617522" y="2414461"/>
            <a:ext cx="504056" cy="766957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1412775"/>
            <a:ext cx="2592288" cy="17326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процедуры публичных слушаний по проекту бюджета на очередной финансовый год и плановый период и проекту годового отчета об исполнении бюджета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9385927">
            <a:off x="4794739" y="2649097"/>
            <a:ext cx="504056" cy="670238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445541">
            <a:off x="4754975" y="1653291"/>
            <a:ext cx="504056" cy="528441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85852" y="3357562"/>
            <a:ext cx="2592288" cy="17326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доступное информирование граждан о бюджете городского округа путем размещения в сети Интернет  брошюры «Бюджет для граждан»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95936" y="3714752"/>
            <a:ext cx="4608512" cy="25717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управления финансово-бюджетной политики и главных распорядители бюджетных средств городского округа в государственной  интегрированной информационной системе управления общественными финансами «Электронный бюджет», обеспечивающей открытость и подотчетность деятельности органов местного самоуправления, муниципальных учреждений за счет формирования единого информационного пространства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46805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32656"/>
            <a:ext cx="7992888" cy="595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552450" algn="just">
              <a:spcBef>
                <a:spcPct val="20000"/>
              </a:spcBef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</a:t>
            </a:r>
          </a:p>
          <a:p>
            <a:pPr>
              <a:buNone/>
            </a:pPr>
            <a:r>
              <a:rPr lang="ru-RU" b="1" dirty="0" smtClean="0">
                <a:solidFill>
                  <a:srgbClr val="DC801A"/>
                </a:solidFill>
                <a:latin typeface="Times New Roman" pitchFamily="18" charset="0"/>
                <a:cs typeface="Times New Roman" pitchFamily="18" charset="0"/>
              </a:rPr>
              <a:t>	Сводная бюджетная роспись</a:t>
            </a:r>
            <a:endParaRPr lang="ru-RU" dirty="0" smtClean="0">
              <a:solidFill>
                <a:srgbClr val="DC801A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Документ, который составляется и ведется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финансовым органом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целях организации исполнения бюджета по расходам бюджета и источникам финансирования дефицита бюджета.</a:t>
            </a:r>
          </a:p>
          <a:p>
            <a:pPr indent="895350">
              <a:buNone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552450" algn="just">
              <a:spcBef>
                <a:spcPct val="20000"/>
              </a:spcBef>
              <a:buNone/>
            </a:pPr>
            <a:endParaRPr lang="ru-RU" sz="3200" b="1" dirty="0" smtClean="0">
              <a:solidFill>
                <a:srgbClr val="33CC33"/>
              </a:solidFill>
              <a:latin typeface="Monotype Corsiva" pitchFamily="66" charset="0"/>
              <a:cs typeface="Times New Roman" pitchFamily="18" charset="0"/>
            </a:endParaRPr>
          </a:p>
          <a:p>
            <a:pPr marL="342900" indent="552450" algn="just">
              <a:spcBef>
                <a:spcPct val="20000"/>
              </a:spcBef>
              <a:buNone/>
            </a:pPr>
            <a:endParaRPr lang="ru-RU" sz="3200" b="1" dirty="0" smtClean="0">
              <a:solidFill>
                <a:srgbClr val="33CC33"/>
              </a:solidFill>
              <a:latin typeface="Monotype Corsiva" pitchFamily="66" charset="0"/>
              <a:cs typeface="Times New Roman" pitchFamily="18" charset="0"/>
            </a:endParaRPr>
          </a:p>
          <a:p>
            <a:pPr marL="342900" indent="552450" algn="just">
              <a:spcBef>
                <a:spcPct val="20000"/>
              </a:spcBef>
              <a:buNone/>
            </a:pPr>
            <a:r>
              <a:rPr lang="ru-RU" sz="3200" b="1" dirty="0" smtClean="0">
                <a:solidFill>
                  <a:srgbClr val="33CC33"/>
                </a:solidFill>
                <a:latin typeface="Monotype Corsiva" pitchFamily="66" charset="0"/>
                <a:cs typeface="Times New Roman" pitchFamily="18" charset="0"/>
              </a:rPr>
              <a:t>У</a:t>
            </a:r>
          </a:p>
          <a:p>
            <a:pPr indent="895350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Субъекты, осуществляющие деятельность по составлению и рассмотрению проекта бюджета, утверждению и исполнению бюджета, контролю за его исполнением, осуществлению бюджетного учета, составлению, внешней проверке, рассмотрению и утверждению бюджетной отчетности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см. главные администраторы доходов бюджета, главные распорядители бюджетных средств, главные администраторы источников финансирования дефицита 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7020272" y="134076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491880" y="2143116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Финансовый орган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(на местном уровне) – органы (должностные лица) местных администраций, осуществляющие составление и организацию исполнения местных бюджетов</a:t>
            </a:r>
          </a:p>
        </p:txBody>
      </p:sp>
      <p:pic>
        <p:nvPicPr>
          <p:cNvPr id="40962" name="Picture 2" descr="http://engels-segodnya.ru/files/pages/9625/1464354652general_pages_27_May_2016_i9625_spravochnaya_informaciya_ob_ipotechnom_kreditovanii_v_saratovskoi_obla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2160240" cy="144016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51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794"/>
            <a:ext cx="2428892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571736" y="785794"/>
            <a:ext cx="63579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Бюджетные послания Президента Российской Федерации, Указы Президента Российской Федерации от 7 мая 2012 года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1500174"/>
            <a:ext cx="63579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проекте «Бюджет для граждан», обсуждения и события по вопросу открытых данных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2357430"/>
            <a:ext cx="635798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федеральном бюджете, бюджетной политике, электронном бюджете. Резервном фонде и Фонде национального благосостояния, государственном долге, а также иная информация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286124"/>
            <a:ext cx="642942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 исполнении федерального бюджета, кассовом обслуживании исполнения бюджетов бюджетной системы Российской Федерации, предварительном и текущем контроле за ведением операций со средствами  федерального бюджета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357694"/>
            <a:ext cx="642942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бюджетах и бюджетном процессе в Российской Федерации (включая бюджеты субъектов Российской Федерации и бюджеты муниципальных образований)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5357826"/>
            <a:ext cx="642942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прогнозах социально-экономического развития Российской Федерации и отдельных секторов экономики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6143644"/>
            <a:ext cx="642942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Утвержденные государственные программы Российской Федерации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142852"/>
            <a:ext cx="87154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ОТКРЫТЫЕ ГОСУДАРСТВЕННЫЕ ИНФОРМАЦИОННЫЕ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РЕСУРСЫ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52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404664"/>
            <a:ext cx="639332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Общая статистика по видам и типам учреждений в разрезе регионов и видов деятельности учреждений, информация по учреждениям, оказывающим определенную услугу (выполняющим определенную работу) в разрезе регионов и видов деятельности учреждений, информация об общей стоимости имущества учреждений в зависимости от учредителя, региона и типа учреждения и иная информация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1700808"/>
            <a:ext cx="639332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Реестр планов-графиков размещения заказов и планов закупок, единый реестр государственных и муниципальных контрактов, размеры экономии в результате  снижения стоимости  закупок по субъектам Российской Федерации и ведомствам федерального уровня, топ-рейтинг заказов и контрактов и др.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2708920"/>
            <a:ext cx="6393322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Площадка для общественного обсуждения предлагаемых в Бюджетный кодекс Российской Федерации изменений, анализа лучшего опыта, а также базу информационно-аналитических материалов, посвященных вопросам реализации положений действующей редакции Бюджетного кодекса Российской Федерации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27784" y="3789040"/>
            <a:ext cx="639332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 исполнении бюджетов всех субъектов Российской Федерации, о межбюджетных трансфертах и другая информация из открытых официальных источников (Министерство финансов России, Казначейство России)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4869160"/>
            <a:ext cx="639332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 доходах и расходах федерального бюджета по регионам, расходов на </a:t>
            </a:r>
            <a:r>
              <a:rPr lang="ru-RU" sz="1400" dirty="0" err="1" smtClean="0"/>
              <a:t>госзакупки</a:t>
            </a:r>
            <a:r>
              <a:rPr lang="ru-RU" sz="1400" dirty="0" smtClean="0"/>
              <a:t>, </a:t>
            </a:r>
            <a:r>
              <a:rPr lang="ru-RU" sz="1400" dirty="0" err="1" smtClean="0"/>
              <a:t>на</a:t>
            </a:r>
            <a:r>
              <a:rPr lang="ru-RU" sz="1400" dirty="0" smtClean="0"/>
              <a:t> образование и прочее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27784" y="5733256"/>
            <a:ext cx="6393322" cy="812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Материалы по зарубежному опыту в сфере реформирования бюджетного процесса, ссылки на министерства финансов стран Европы, зарубежные образовательные сайты об общественных финансах</a:t>
            </a:r>
            <a:endParaRPr lang="ru-RU" sz="1400" dirty="0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404664"/>
            <a:ext cx="2643174" cy="6192688"/>
            <a:chOff x="0" y="404664"/>
            <a:chExt cx="2643174" cy="619268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b="360"/>
            <a:stretch>
              <a:fillRect/>
            </a:stretch>
          </p:blipFill>
          <p:spPr bwMode="auto">
            <a:xfrm>
              <a:off x="0" y="404664"/>
              <a:ext cx="2643174" cy="619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4466" t="13008" r="53050" b="72965"/>
            <a:stretch>
              <a:fillRect/>
            </a:stretch>
          </p:blipFill>
          <p:spPr bwMode="auto">
            <a:xfrm>
              <a:off x="0" y="1628800"/>
              <a:ext cx="2592288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60648"/>
            <a:ext cx="59376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КОНТАКТНАЯ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ИНФОРМАЦИЯ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42493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Муниципальное образование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Кормовское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сельское поселение Первомайского района Республики Крым: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296331, Республика Крым, Первомайский район, с.Кормовое, ул.Школьная д.4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Контактный телефон: 7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(36552)99-3-42,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моб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+7978 00 00 000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Адрес электронной почты: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kormovoe@pervmo.rk.gov.ru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График работы администрации: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понедельник – четверг с 8-00 до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16-00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пятница  - с 8-00 до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15-00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Председатель Кормовского сельского совета- глава администрации Кормовского сельского поселения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Кохановский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Олег Николаевич</a:t>
            </a:r>
          </a:p>
          <a:p>
            <a:pPr algn="ctr"/>
            <a:endParaRPr lang="ru-RU" b="1" dirty="0" smtClean="0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99173" y="285728"/>
            <a:ext cx="69301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ЧТО ТАКОЕ БЮДЖЕТ? КАКИЕ БЫВАЮТ БЮДЖЕТЫ?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7C80"/>
              </a:solidFill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 rot="10800000">
            <a:off x="571472" y="1857364"/>
            <a:ext cx="2286016" cy="357190"/>
          </a:xfrm>
          <a:prstGeom prst="wedgeRectCallout">
            <a:avLst>
              <a:gd name="adj1" fmla="val -58333"/>
              <a:gd name="adj2" fmla="val 115833"/>
            </a:avLst>
          </a:prstGeom>
          <a:solidFill>
            <a:schemeClr val="accent1">
              <a:lumMod val="75000"/>
              <a:alpha val="66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22" name="Схема 21"/>
          <p:cNvGraphicFramePr/>
          <p:nvPr/>
        </p:nvGraphicFramePr>
        <p:xfrm>
          <a:off x="611560" y="1628800"/>
          <a:ext cx="792088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547664" y="764704"/>
            <a:ext cx="5904656" cy="792088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TextBox 29"/>
          <p:cNvSpPr txBox="1"/>
          <p:nvPr/>
        </p:nvSpPr>
        <p:spPr>
          <a:xfrm>
            <a:off x="1763688" y="836712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ПЛАН ДОХОДОВ И РАСХОДОВ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ОПРЕДЕЛЁННЫЙ ПЕРИОД</a:t>
            </a:r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67544" y="1844824"/>
            <a:ext cx="2531849" cy="518218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827584" y="1340768"/>
          <a:ext cx="778674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5934670"/>
            <a:ext cx="87154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ПРОЕКТ БЮДЖЕТА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МУНИЦИПАЛЬНОГО ОБРАЗОВАНИЯ </a:t>
            </a:r>
            <a:r>
              <a:rPr lang="ru-RU" sz="1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Кормовское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СЕЛЬСКОЕ ПОСЕЛЕНИЕ ПЕРВОМАЙСКОГО РАЙОНА РЕСПУБЛИКИ КРЫМ </a:t>
            </a:r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2020 ГОД и плановый период 2021 и 2022 </a:t>
            </a:r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годОВ</a:t>
            </a:r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СФОРМИРОВАН В ПРОГРАММНОМ ФОРМАТЕ. 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85728"/>
            <a:ext cx="81369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СОСТАВЛЕНИЕ ПРОЕКТА БЮДЖЕТА МУНИЦИПАЛЬНОГО ОБРАЗОВАНИЯ 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Кормовское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СЕЛЬСКОЕ ПОСЕЛЕНИЕ ПЕРВОМАЙСКОГО РАЙОНА РЕСПУБЛИКИ КРЫМ ОСНОВЫВАЕТСЯ НА : 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rgbClr val="270F45"/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Принцип «скользящей трехлетки»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373216"/>
            <a:ext cx="8229600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Каждый год 3-летний период бюджетного планирования сдвигается на 1 год вперед, то есть корректируются ранее утвержденные параметры 1-го и 2-го года, добавляются параметры 3-го года.</a:t>
            </a:r>
          </a:p>
          <a:p>
            <a:pPr algn="ctr">
              <a:buNone/>
            </a:pP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563" y="1052737"/>
          <a:ext cx="7936134" cy="41599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73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90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591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71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8334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59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6083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31763">
                <a:tc rowSpan="8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Разработка</a:t>
                      </a:r>
                      <a:r>
                        <a:rPr lang="ru-RU" b="1" baseline="0" dirty="0" smtClean="0"/>
                        <a:t> бюджета на   3-летний период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Периоды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Т+2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Т+3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Т+4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09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/>
                        <a:t>Очередной год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/>
                        <a:t>Плановый период, 2 года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Разработка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Корректировка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94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Очередной год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Плановый период, 2 года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Корректировка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094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Очередной год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Плановый период,</a:t>
                      </a:r>
                      <a:r>
                        <a:rPr lang="ru-RU" b="1" baseline="0" dirty="0" smtClean="0"/>
                        <a:t> 2 года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Стрелка вниз 7"/>
          <p:cNvSpPr/>
          <p:nvPr/>
        </p:nvSpPr>
        <p:spPr>
          <a:xfrm>
            <a:off x="3779912" y="306896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940152" y="306896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004048" y="414908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948264" y="414908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732240" y="306896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668344" y="3068960"/>
            <a:ext cx="360040" cy="151216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Бюджетная политика на 2020 год и плановый период 2021 и 2022 годов будет отвечать принципам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достоверности бюджета, полноты отражения доходов, расходов и источников финансирования дефицита бюджета, сбалансированности бюджета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установленных Бюджетным кодексом Российской Федерации, и направлена на дальнейшее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расходов бюджета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 И ЗАДАЧИ БЮДЖЕТНОЙ И НАЛОГОВОЙ ПОЛИТИКИ НА 2020 ГОД И ПЛАНОВЫЙ ПЕРИОД 2021 И 2022 ГОДОВ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1520" y="2492896"/>
            <a:ext cx="5328592" cy="25202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первый план выходит решение задач переориентации бюджетных ассигнований в рамках существующих бюджетных ограничений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реализацию приоритетных направлений социально-экономической политики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достижение измеримых общественно значимых результатов, наиболее важные из которых установлены Указами Президента Российской Федерации от 7 мая 2012 года и национальными проектами.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23528" y="5157192"/>
            <a:ext cx="8640960" cy="12961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формировании бюджета необходимо обеспечить финансированием действующие расходные обязательства. Принятие новых расходных обязательств должно проводиться с учетом их эффективности и возможных сроков и механизмов реализации в пределах имеющихся ресурсов. Ключевыми требованиями к расходной части бюджета должны стать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бережливость и максимальная отдача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5714" name="AutoShape 2" descr="https://zebra-tv.ru/upload/iblock/0ad/foto_moneysac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5716" name="Picture 4" descr="http://rbesson.pnzreg.ru/files/bessonovka_pnzreg_ru/novosti2/125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36912"/>
            <a:ext cx="3061069" cy="216024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21183</TotalTime>
  <Words>4855</Words>
  <Application>Microsoft Office PowerPoint</Application>
  <PresentationFormat>Экран (4:3)</PresentationFormat>
  <Paragraphs>853</Paragraphs>
  <Slides>53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БЮДЖЕТ ДЛЯ  ГРАЖДАН  МУНИЦИПАЛЬНОГО ОБРАЗОВАНИЯ КОРМОВСКОЕ СЕЛЬСКОЕ ПОСЕЛЕНИЕ ПЕРВОМАЙСКОГО РАЙОНА РЕСПУБЛИКИ КРЫМ    НА  2020  ГОД И   ПЛАНОВЫЙ ПЕРИОД 2021 И 2022 ГОДОВ</vt:lpstr>
      <vt:lpstr>Слайд 2</vt:lpstr>
      <vt:lpstr>Слайд 3</vt:lpstr>
      <vt:lpstr>Слайд 4</vt:lpstr>
      <vt:lpstr>Слайд 5</vt:lpstr>
      <vt:lpstr>Слайд 6</vt:lpstr>
      <vt:lpstr>Слайд 7</vt:lpstr>
      <vt:lpstr>Принцип «скользящей трехлетки»</vt:lpstr>
      <vt:lpstr>ЦЕЛИ И ЗАДАЧИ БЮДЖЕТНОЙ И НАЛОГОВОЙ ПОЛИТИКИ НА 2020 ГОД И ПЛАНОВЫЙ ПЕРИОД 2021 И 2022 ГОДОВ</vt:lpstr>
      <vt:lpstr>Приоритеты налоговой политики  на период 2020-2022 годов</vt:lpstr>
      <vt:lpstr>Приоритеты бюджетной политики  на период 2020-2022 годов</vt:lpstr>
      <vt:lpstr>Слайд 12</vt:lpstr>
      <vt:lpstr>Внутренний муниципальный финансовый контроль  в 2020-2022 годах</vt:lpstr>
      <vt:lpstr>Слайд 14</vt:lpstr>
      <vt:lpstr>Основные показатели прогноза социально-экономического развития МУНИЦИПАЛЬНОГО ОБРАЗОВАНИЯ Кормовское СЕЛЬСКОЕ ПОСЕЛЕНИЕ ПЕРВОМАЙСКОГО РАЙОНА РЕСПУБЛИКИ КРЫМ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Государственная пошлина - </vt:lpstr>
      <vt:lpstr>Неналоговые доходы – собственные поступления в бюджет муниципального образования, не отнесенные Налоговым кодексом РФ к налогам. Наибольшую долю в структуре неналоговых доходов 18,6% в 2020 году) составляют доходы от использования имущества, находящегося в государственной и муниципальной собственности. </vt:lpstr>
      <vt:lpstr>Слайд 32</vt:lpstr>
      <vt:lpstr>Слайд 33</vt:lpstr>
      <vt:lpstr>Слайд 34</vt:lpstr>
      <vt:lpstr>Слайд 35</vt:lpstr>
      <vt:lpstr> РАСХОДЫ БЮДЖЕТА МУНИЦИПАЛЬНОГО ОБРАЗОВАНИЯ КОРМОВСКОЕ СЕЛЬСКОЕ ПОСЕЛЕНИЕ ПЕРВОМАЙСКОГО РАЙОНА РЕСПУБЛИКИ КРЫМ НА  2020 ГОД  И  ПЛАНОВЫЙ ПЕРИОД 2021 И 2022 ГОДОВ                                                                                                                                                                                                                                      </vt:lpstr>
      <vt:lpstr> Расходы бюджета муниципального образования Кормовское сельское поселение Первомайского района Республики Крым на душу населения в 2020-2022 годах</vt:lpstr>
      <vt:lpstr>Что такое муниципальные программы?</vt:lpstr>
      <vt:lpstr>Доля расходов, включенных в муниципальные программы</vt:lpstr>
      <vt:lpstr>        Глоссарий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УФБП АГО Г ВОРОНЕЖ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Ковалева-О-С</dc:creator>
  <cp:lastModifiedBy>Светлана</cp:lastModifiedBy>
  <cp:revision>1974</cp:revision>
  <dcterms:created xsi:type="dcterms:W3CDTF">2013-10-31T06:28:53Z</dcterms:created>
  <dcterms:modified xsi:type="dcterms:W3CDTF">2020-04-13T08:08:06Z</dcterms:modified>
</cp:coreProperties>
</file>